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34"/>
  </p:notesMasterIdLst>
  <p:sldIdLst>
    <p:sldId id="342" r:id="rId5"/>
    <p:sldId id="278" r:id="rId6"/>
    <p:sldId id="340" r:id="rId7"/>
    <p:sldId id="325" r:id="rId8"/>
    <p:sldId id="288" r:id="rId9"/>
    <p:sldId id="330" r:id="rId10"/>
    <p:sldId id="332" r:id="rId11"/>
    <p:sldId id="326" r:id="rId12"/>
    <p:sldId id="279" r:id="rId13"/>
    <p:sldId id="331" r:id="rId14"/>
    <p:sldId id="333" r:id="rId15"/>
    <p:sldId id="256" r:id="rId16"/>
    <p:sldId id="319" r:id="rId17"/>
    <p:sldId id="327" r:id="rId18"/>
    <p:sldId id="317" r:id="rId19"/>
    <p:sldId id="334" r:id="rId20"/>
    <p:sldId id="335" r:id="rId21"/>
    <p:sldId id="336" r:id="rId22"/>
    <p:sldId id="320" r:id="rId23"/>
    <p:sldId id="304" r:id="rId24"/>
    <p:sldId id="337" r:id="rId25"/>
    <p:sldId id="338" r:id="rId26"/>
    <p:sldId id="341" r:id="rId27"/>
    <p:sldId id="339" r:id="rId28"/>
    <p:sldId id="321" r:id="rId29"/>
    <p:sldId id="322" r:id="rId30"/>
    <p:sldId id="324" r:id="rId31"/>
    <p:sldId id="323" r:id="rId32"/>
    <p:sldId id="302" r:id="rId3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FC6"/>
    <a:srgbClr val="FFB400"/>
    <a:srgbClr val="C0504D"/>
    <a:srgbClr val="8064A2"/>
    <a:srgbClr val="9BBB59"/>
    <a:srgbClr val="4BACC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5" autoAdjust="0"/>
    <p:restoredTop sz="90186" autoAdjust="0"/>
  </p:normalViewPr>
  <p:slideViewPr>
    <p:cSldViewPr>
      <p:cViewPr>
        <p:scale>
          <a:sx n="75" d="100"/>
          <a:sy n="75" d="100"/>
        </p:scale>
        <p:origin x="-2652" y="-74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79B1B1C-DB33-4D3D-8987-34DD1F3F57DA}" type="datetimeFigureOut">
              <a:rPr lang="en-GB" smtClean="0"/>
              <a:t>11/01/2017</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0B4DDD7-8B6D-4483-9382-B9E13ED9D45F}" type="slidenum">
              <a:rPr lang="en-GB" smtClean="0"/>
              <a:t>‹#›</a:t>
            </a:fld>
            <a:endParaRPr lang="en-GB"/>
          </a:p>
        </p:txBody>
      </p:sp>
    </p:spTree>
    <p:extLst>
      <p:ext uri="{BB962C8B-B14F-4D97-AF65-F5344CB8AC3E}">
        <p14:creationId xmlns:p14="http://schemas.microsoft.com/office/powerpoint/2010/main" val="259689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saying</a:t>
            </a:r>
            <a:r>
              <a:rPr lang="en-GB" baseline="0" dirty="0"/>
              <a:t> largely what the previous slide but with a different image.</a:t>
            </a:r>
          </a:p>
          <a:p>
            <a:r>
              <a:rPr lang="en-GB" baseline="0" dirty="0"/>
              <a:t>You might be interested to know that the word cloud was based on an analysis of GCSE topics by Will </a:t>
            </a:r>
            <a:r>
              <a:rPr lang="en-GB" baseline="0" dirty="0" err="1"/>
              <a:t>Emeny</a:t>
            </a:r>
            <a:r>
              <a:rPr lang="en-GB" baseline="0" dirty="0"/>
              <a:t> (Great Maths Teaching Ideas). The thing that came out on top (in terms of direct and indirect application in GCSE maths) was times tables. Nearly 60% of GCSE topics could be traced to a root in times tables. </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5</a:t>
            </a:fld>
            <a:endParaRPr lang="en-GB"/>
          </a:p>
        </p:txBody>
      </p:sp>
    </p:spTree>
    <p:extLst>
      <p:ext uri="{BB962C8B-B14F-4D97-AF65-F5344CB8AC3E}">
        <p14:creationId xmlns:p14="http://schemas.microsoft.com/office/powerpoint/2010/main" val="143271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18</a:t>
            </a:fld>
            <a:endParaRPr lang="en-GB"/>
          </a:p>
        </p:txBody>
      </p:sp>
    </p:spTree>
    <p:extLst>
      <p:ext uri="{BB962C8B-B14F-4D97-AF65-F5344CB8AC3E}">
        <p14:creationId xmlns:p14="http://schemas.microsoft.com/office/powerpoint/2010/main" val="347999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a:t>
            </a:r>
            <a:r>
              <a:rPr lang="en-GB" baseline="0" dirty="0"/>
              <a:t> this slide instead of slide 17 if you’re going to be using the app rather than the website.</a:t>
            </a:r>
          </a:p>
          <a:p>
            <a:r>
              <a:rPr lang="en-GB" baseline="0" dirty="0"/>
              <a:t>Remember, to use the app, your school must have the Mobile Apps bolt-on. Go to Subscription Details once you’ve logged in to find out if you have it enabled.</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23</a:t>
            </a:fld>
            <a:endParaRPr lang="en-GB"/>
          </a:p>
        </p:txBody>
      </p:sp>
    </p:spTree>
    <p:extLst>
      <p:ext uri="{BB962C8B-B14F-4D97-AF65-F5344CB8AC3E}">
        <p14:creationId xmlns:p14="http://schemas.microsoft.com/office/powerpoint/2010/main" val="321072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if you’re going to do</a:t>
            </a:r>
            <a:r>
              <a:rPr lang="en-GB" baseline="0" dirty="0"/>
              <a:t> the baseline grid (from the Downloads page) in the lesson.</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24</a:t>
            </a:fld>
            <a:endParaRPr lang="en-GB"/>
          </a:p>
        </p:txBody>
      </p:sp>
    </p:spTree>
    <p:extLst>
      <p:ext uri="{BB962C8B-B14F-4D97-AF65-F5344CB8AC3E}">
        <p14:creationId xmlns:p14="http://schemas.microsoft.com/office/powerpoint/2010/main" val="85722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Additive relationship – watch</a:t>
            </a:r>
            <a:r>
              <a:rPr lang="en-GB" baseline="0" dirty="0"/>
              <a:t> how the shape is growing</a:t>
            </a:r>
          </a:p>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6</a:t>
            </a:fld>
            <a:endParaRPr lang="en-GB"/>
          </a:p>
        </p:txBody>
      </p:sp>
    </p:spTree>
    <p:extLst>
      <p:ext uri="{BB962C8B-B14F-4D97-AF65-F5344CB8AC3E}">
        <p14:creationId xmlns:p14="http://schemas.microsoft.com/office/powerpoint/2010/main" val="284656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Additive relationship – the</a:t>
            </a:r>
            <a:r>
              <a:rPr lang="en-GB" baseline="0" dirty="0"/>
              <a:t> shape has been growing. What will the next shape in the pattern be?</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7</a:t>
            </a:fld>
            <a:endParaRPr lang="en-GB"/>
          </a:p>
        </p:txBody>
      </p:sp>
    </p:spTree>
    <p:extLst>
      <p:ext uri="{BB962C8B-B14F-4D97-AF65-F5344CB8AC3E}">
        <p14:creationId xmlns:p14="http://schemas.microsoft.com/office/powerpoint/2010/main" val="282560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Multiplicative relationship – better for describing patterns and therefore</a:t>
            </a:r>
            <a:r>
              <a:rPr lang="en-GB" baseline="0" dirty="0"/>
              <a:t> better for </a:t>
            </a:r>
            <a:r>
              <a:rPr lang="en-GB" dirty="0"/>
              <a:t>predicting</a:t>
            </a:r>
          </a:p>
        </p:txBody>
      </p:sp>
      <p:sp>
        <p:nvSpPr>
          <p:cNvPr id="4" name="Slide Number Placeholder 3"/>
          <p:cNvSpPr>
            <a:spLocks noGrp="1"/>
          </p:cNvSpPr>
          <p:nvPr>
            <p:ph type="sldNum" sz="quarter" idx="10"/>
          </p:nvPr>
        </p:nvSpPr>
        <p:spPr/>
        <p:txBody>
          <a:bodyPr/>
          <a:lstStyle/>
          <a:p>
            <a:fld id="{00B4DDD7-8B6D-4483-9382-B9E13ED9D45F}" type="slidenum">
              <a:rPr lang="en-GB" smtClean="0"/>
              <a:t>10</a:t>
            </a:fld>
            <a:endParaRPr lang="en-GB"/>
          </a:p>
        </p:txBody>
      </p:sp>
    </p:spTree>
    <p:extLst>
      <p:ext uri="{BB962C8B-B14F-4D97-AF65-F5344CB8AC3E}">
        <p14:creationId xmlns:p14="http://schemas.microsoft.com/office/powerpoint/2010/main" val="41059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Multiplicative relationship helps us work out that the next shape will be 16 blocks tall.</a:t>
            </a:r>
          </a:p>
        </p:txBody>
      </p:sp>
      <p:sp>
        <p:nvSpPr>
          <p:cNvPr id="4" name="Slide Number Placeholder 3"/>
          <p:cNvSpPr>
            <a:spLocks noGrp="1"/>
          </p:cNvSpPr>
          <p:nvPr>
            <p:ph type="sldNum" sz="quarter" idx="10"/>
          </p:nvPr>
        </p:nvSpPr>
        <p:spPr/>
        <p:txBody>
          <a:bodyPr/>
          <a:lstStyle/>
          <a:p>
            <a:fld id="{00B4DDD7-8B6D-4483-9382-B9E13ED9D45F}" type="slidenum">
              <a:rPr lang="en-GB" smtClean="0"/>
              <a:t>11</a:t>
            </a:fld>
            <a:endParaRPr lang="en-GB"/>
          </a:p>
        </p:txBody>
      </p:sp>
    </p:spTree>
    <p:extLst>
      <p:ext uri="{BB962C8B-B14F-4D97-AF65-F5344CB8AC3E}">
        <p14:creationId xmlns:p14="http://schemas.microsoft.com/office/powerpoint/2010/main" val="387254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12</a:t>
            </a:fld>
            <a:endParaRPr lang="en-GB"/>
          </a:p>
        </p:txBody>
      </p:sp>
    </p:spTree>
    <p:extLst>
      <p:ext uri="{BB962C8B-B14F-4D97-AF65-F5344CB8AC3E}">
        <p14:creationId xmlns:p14="http://schemas.microsoft.com/office/powerpoint/2010/main" val="187184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15</a:t>
            </a:fld>
            <a:endParaRPr lang="en-GB"/>
          </a:p>
        </p:txBody>
      </p:sp>
    </p:spTree>
    <p:extLst>
      <p:ext uri="{BB962C8B-B14F-4D97-AF65-F5344CB8AC3E}">
        <p14:creationId xmlns:p14="http://schemas.microsoft.com/office/powerpoint/2010/main" val="375865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16</a:t>
            </a:fld>
            <a:endParaRPr lang="en-GB"/>
          </a:p>
        </p:txBody>
      </p:sp>
    </p:spTree>
    <p:extLst>
      <p:ext uri="{BB962C8B-B14F-4D97-AF65-F5344CB8AC3E}">
        <p14:creationId xmlns:p14="http://schemas.microsoft.com/office/powerpoint/2010/main" val="288610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17</a:t>
            </a:fld>
            <a:endParaRPr lang="en-GB"/>
          </a:p>
        </p:txBody>
      </p:sp>
    </p:spTree>
    <p:extLst>
      <p:ext uri="{BB962C8B-B14F-4D97-AF65-F5344CB8AC3E}">
        <p14:creationId xmlns:p14="http://schemas.microsoft.com/office/powerpoint/2010/main" val="375564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91604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11087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5386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055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041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950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535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17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422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589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94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93311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69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857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784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624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6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539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20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06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081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397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521118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04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967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233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62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950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9643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166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7943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518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661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3556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9907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7120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6913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085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95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t>11/01/2017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7767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t>11/01/2017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960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t>11/01/2017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14806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6074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3413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t>11/01/2017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t>‹#›</a:t>
            </a:fld>
            <a:endParaRPr lang="en-GB"/>
          </a:p>
        </p:txBody>
      </p:sp>
    </p:spTree>
    <p:extLst>
      <p:ext uri="{BB962C8B-B14F-4D97-AF65-F5344CB8AC3E}">
        <p14:creationId xmlns:p14="http://schemas.microsoft.com/office/powerpoint/2010/main" val="158696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511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0398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11/01/2017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69717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www.youtube.com/watch?v=p72cgbzdJBE"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9.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2.jpeg"/><Relationship Id="rId21"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0.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2.jpe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61.png"/><Relationship Id="rId5" Type="http://schemas.openxmlformats.org/officeDocument/2006/relationships/image" Target="../media/image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image" Target="../media/image6.png"/><Relationship Id="rId12" Type="http://schemas.openxmlformats.org/officeDocument/2006/relationships/image" Target="../media/image7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8.png"/><Relationship Id="rId5" Type="http://schemas.openxmlformats.org/officeDocument/2006/relationships/image" Target="../media/image4.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3.png"/><Relationship Id="rId9" Type="http://schemas.openxmlformats.org/officeDocument/2006/relationships/image" Target="../media/image76.png"/><Relationship Id="rId1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3.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2.jpeg"/><Relationship Id="rId21" Type="http://schemas.openxmlformats.org/officeDocument/2006/relationships/image" Target="../media/image51.png"/><Relationship Id="rId7" Type="http://schemas.openxmlformats.org/officeDocument/2006/relationships/image" Target="../media/image5.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1.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8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85.pn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hyperlink" Target="https://www.youtube.com/watch?v=rFex4VPHEco" TargetMode="External"/><Relationship Id="rId3" Type="http://schemas.openxmlformats.org/officeDocument/2006/relationships/image" Target="../media/image3.png"/><Relationship Id="rId7" Type="http://schemas.openxmlformats.org/officeDocument/2006/relationships/hyperlink" Target="https://www.youtube.com/watch?v=yiFOdm7-LtQ" TargetMode="External"/><Relationship Id="rId12" Type="http://schemas.openxmlformats.org/officeDocument/2006/relationships/image" Target="../media/image9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youtube.com/watch?v=8EcEWrYLDJ0" TargetMode="External"/><Relationship Id="rId5" Type="http://schemas.openxmlformats.org/officeDocument/2006/relationships/image" Target="../media/image5.png"/><Relationship Id="rId10" Type="http://schemas.openxmlformats.org/officeDocument/2006/relationships/image" Target="../media/image91.png"/><Relationship Id="rId4" Type="http://schemas.openxmlformats.org/officeDocument/2006/relationships/image" Target="../media/image4.png"/><Relationship Id="rId9" Type="http://schemas.openxmlformats.org/officeDocument/2006/relationships/hyperlink" Target="https://www.youtube.com/watch?v=MUoOghN_2TI" TargetMode="External"/><Relationship Id="rId14"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2771800" y="4653136"/>
            <a:ext cx="3600400" cy="1584176"/>
          </a:xfrm>
        </p:spPr>
        <p:txBody>
          <a:bodyPr>
            <a:noAutofit/>
          </a:bodyPr>
          <a:lstStyle/>
          <a:p>
            <a:r>
              <a:rPr lang="en-GB" sz="4400" dirty="0" smtClean="0">
                <a:solidFill>
                  <a:schemeClr val="bg1"/>
                </a:solidFill>
              </a:rPr>
              <a:t>Launch Video</a:t>
            </a:r>
          </a:p>
          <a:p>
            <a:r>
              <a:rPr lang="en-GB" sz="4400" dirty="0" smtClean="0">
                <a:solidFill>
                  <a:schemeClr val="bg1"/>
                </a:solidFill>
              </a:rPr>
              <a:t>[Optional]</a:t>
            </a:r>
            <a:endParaRPr lang="en-GB" sz="54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1071836" y="4005064"/>
            <a:ext cx="7000328"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a:solidFill>
                  <a:schemeClr val="bg1"/>
                </a:solidFill>
                <a:hlinkClick r:id="rId7"/>
              </a:rPr>
              <a:t>https://www.youtube.com/watch?v=p72cgbzdJBE</a:t>
            </a:r>
            <a:endParaRPr lang="en-GB" dirty="0">
              <a:solidFill>
                <a:schemeClr val="bg1"/>
              </a:solidFill>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9834" y="764704"/>
            <a:ext cx="4262744" cy="30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311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3902531" y="4537001"/>
            <a:ext cx="1512168" cy="1080120"/>
          </a:xfrm>
        </p:spPr>
        <p:txBody>
          <a:bodyPr>
            <a:noAutofit/>
          </a:bodyPr>
          <a:lstStyle/>
          <a:p>
            <a:r>
              <a:rPr lang="en-GB" sz="7200" dirty="0">
                <a:solidFill>
                  <a:schemeClr val="bg1"/>
                </a:solidFill>
              </a:rPr>
              <a:t>×2</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534114"/>
            <a:ext cx="691631" cy="691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199735" y="4842483"/>
            <a:ext cx="691631" cy="138326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891367" y="3459221"/>
            <a:ext cx="691631" cy="276652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582998" y="692696"/>
            <a:ext cx="691631" cy="553304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08104" y="4918065"/>
            <a:ext cx="914400" cy="914400"/>
          </a:xfrm>
          <a:prstGeom prst="arc">
            <a:avLst>
              <a:gd name="adj1" fmla="val 16200000"/>
              <a:gd name="adj2" fmla="val 2356157"/>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827500" y="3853300"/>
            <a:ext cx="2115269" cy="1342971"/>
          </a:xfrm>
          <a:prstGeom prst="arc">
            <a:avLst>
              <a:gd name="adj1" fmla="val 16200000"/>
              <a:gd name="adj2" fmla="val 816638"/>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450011" y="2077657"/>
            <a:ext cx="4957605" cy="1981088"/>
          </a:xfrm>
          <a:prstGeom prst="arc">
            <a:avLst>
              <a:gd name="adj1" fmla="val 16200000"/>
              <a:gd name="adj2" fmla="val 458356"/>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4635205" y="3250310"/>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5" name="Subtitle 2"/>
          <p:cNvSpPr txBox="1">
            <a:spLocks/>
          </p:cNvSpPr>
          <p:nvPr/>
        </p:nvSpPr>
        <p:spPr>
          <a:xfrm>
            <a:off x="5209220" y="1323431"/>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7" name="Speech Bubble: Rectangle with Corners Rounded 36"/>
          <p:cNvSpPr/>
          <p:nvPr/>
        </p:nvSpPr>
        <p:spPr>
          <a:xfrm>
            <a:off x="1187624" y="591023"/>
            <a:ext cx="4116016"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Double it each time.</a:t>
            </a:r>
          </a:p>
        </p:txBody>
      </p:sp>
      <p:pic>
        <p:nvPicPr>
          <p:cNvPr id="3" name="Picture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56" y="2138895"/>
            <a:ext cx="3899275" cy="4844033"/>
          </a:xfrm>
          <a:prstGeom prst="rect">
            <a:avLst/>
          </a:prstGeom>
        </p:spPr>
      </p:pic>
    </p:spTree>
    <p:extLst>
      <p:ext uri="{BB962C8B-B14F-4D97-AF65-F5344CB8AC3E}">
        <p14:creationId xmlns:p14="http://schemas.microsoft.com/office/powerpoint/2010/main" val="42788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0" grpId="0" animBg="1"/>
      <p:bldP spid="32" grpId="0" animBg="1"/>
      <p:bldP spid="33" grpId="0" animBg="1"/>
      <p:bldP spid="34" grpId="0"/>
      <p:bldP spid="35" grpId="0" build="p"/>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5868144" y="5216280"/>
            <a:ext cx="724984" cy="517846"/>
          </a:xfrm>
        </p:spPr>
        <p:txBody>
          <a:bodyPr>
            <a:noAutofit/>
          </a:bodyPr>
          <a:lstStyle/>
          <a:p>
            <a:r>
              <a:rPr lang="en-GB" sz="4000" dirty="0">
                <a:solidFill>
                  <a:schemeClr val="bg1"/>
                </a:solidFill>
              </a:rPr>
              <a:t>×2</a:t>
            </a:r>
            <a:endParaRPr lang="en-GB" sz="4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49602" y="5894154"/>
            <a:ext cx="331591" cy="331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906087" y="5562563"/>
            <a:ext cx="331591" cy="66318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7274127" y="4899381"/>
            <a:ext cx="331591" cy="132636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654431" y="3573016"/>
            <a:ext cx="331591" cy="265272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6567081" y="5565551"/>
            <a:ext cx="438394" cy="438394"/>
          </a:xfrm>
          <a:prstGeom prst="arc">
            <a:avLst>
              <a:gd name="adj1" fmla="val 16200000"/>
              <a:gd name="adj2" fmla="val 23561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6741929" y="5090070"/>
            <a:ext cx="1014131" cy="643865"/>
          </a:xfrm>
          <a:prstGeom prst="arc">
            <a:avLst>
              <a:gd name="adj1" fmla="val 16200000"/>
              <a:gd name="adj2" fmla="val 816638"/>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6621931" y="4258684"/>
            <a:ext cx="2376842" cy="949800"/>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6196773" y="4727632"/>
            <a:ext cx="724984" cy="5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5" name="Subtitle 2"/>
          <p:cNvSpPr txBox="1">
            <a:spLocks/>
          </p:cNvSpPr>
          <p:nvPr/>
        </p:nvSpPr>
        <p:spPr>
          <a:xfrm>
            <a:off x="6438225" y="3746418"/>
            <a:ext cx="724984" cy="6553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7" name="Speech Bubble: Rectangle with Corners Rounded 36"/>
          <p:cNvSpPr/>
          <p:nvPr/>
        </p:nvSpPr>
        <p:spPr>
          <a:xfrm>
            <a:off x="1187624" y="852611"/>
            <a:ext cx="4680520"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comes next?</a:t>
            </a:r>
          </a:p>
          <a:p>
            <a:pPr algn="ctr"/>
            <a:r>
              <a:rPr lang="en-GB" sz="3200" dirty="0">
                <a:solidFill>
                  <a:schemeClr val="tx1"/>
                </a:solidFill>
              </a:rPr>
              <a:t>The pattern is easy to see.</a:t>
            </a:r>
          </a:p>
        </p:txBody>
      </p:sp>
      <p:grpSp>
        <p:nvGrpSpPr>
          <p:cNvPr id="101" name="Group 100"/>
          <p:cNvGrpSpPr/>
          <p:nvPr/>
        </p:nvGrpSpPr>
        <p:grpSpPr>
          <a:xfrm>
            <a:off x="8034965" y="920287"/>
            <a:ext cx="331591" cy="5305458"/>
            <a:chOff x="8029763" y="920287"/>
            <a:chExt cx="331591" cy="5305458"/>
          </a:xfrm>
        </p:grpSpPr>
        <p:grpSp>
          <p:nvGrpSpPr>
            <p:cNvPr id="38" name="Group 37"/>
            <p:cNvGrpSpPr/>
            <p:nvPr/>
          </p:nvGrpSpPr>
          <p:grpSpPr>
            <a:xfrm>
              <a:off x="8029763" y="3573016"/>
              <a:ext cx="331591" cy="2652729"/>
              <a:chOff x="3461984" y="692696"/>
              <a:chExt cx="691631" cy="5533049"/>
            </a:xfrm>
            <a:solidFill>
              <a:srgbClr val="FF9FC6"/>
            </a:solidFill>
          </p:grpSpPr>
          <p:sp>
            <p:nvSpPr>
              <p:cNvPr id="39" name="Rectangle 38"/>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3" name="Rectangle 42"/>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4" name="Rectangle 43"/>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Rectangle 44"/>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7" name="Group 46"/>
            <p:cNvGrpSpPr/>
            <p:nvPr/>
          </p:nvGrpSpPr>
          <p:grpSpPr>
            <a:xfrm>
              <a:off x="8029763" y="920287"/>
              <a:ext cx="331591" cy="2652729"/>
              <a:chOff x="3461984" y="692696"/>
              <a:chExt cx="691631" cy="5533049"/>
            </a:xfrm>
            <a:solidFill>
              <a:srgbClr val="FF9FC6"/>
            </a:solidFill>
          </p:grpSpPr>
          <p:sp>
            <p:nvSpPr>
              <p:cNvPr id="48" name="Rectangle 47"/>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Rectangle 54"/>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107" name="Arc 106"/>
          <p:cNvSpPr/>
          <p:nvPr/>
        </p:nvSpPr>
        <p:spPr>
          <a:xfrm rot="15144324">
            <a:off x="6421672" y="2106300"/>
            <a:ext cx="4423144" cy="1990791"/>
          </a:xfrm>
          <a:prstGeom prst="arc">
            <a:avLst>
              <a:gd name="adj1" fmla="val 15833043"/>
              <a:gd name="adj2" fmla="val 923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Subtitle 2"/>
          <p:cNvSpPr txBox="1">
            <a:spLocks/>
          </p:cNvSpPr>
          <p:nvPr/>
        </p:nvSpPr>
        <p:spPr>
          <a:xfrm>
            <a:off x="6593128" y="2253143"/>
            <a:ext cx="1011702" cy="6636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sz="4000" dirty="0">
                <a:solidFill>
                  <a:schemeClr val="bg1"/>
                </a:solidFill>
              </a:rPr>
              <a:t>×2</a:t>
            </a:r>
            <a:endParaRPr lang="en-GB" sz="4800" dirty="0">
              <a:solidFill>
                <a:schemeClr val="bg1"/>
              </a:solidFill>
            </a:endParaRPr>
          </a:p>
        </p:txBody>
      </p:sp>
      <p:pic>
        <p:nvPicPr>
          <p:cNvPr id="98" name="Picture 9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56" y="2138895"/>
            <a:ext cx="3899275" cy="4844033"/>
          </a:xfrm>
          <a:prstGeom prst="rect">
            <a:avLst/>
          </a:prstGeom>
        </p:spPr>
      </p:pic>
    </p:spTree>
    <p:extLst>
      <p:ext uri="{BB962C8B-B14F-4D97-AF65-F5344CB8AC3E}">
        <p14:creationId xmlns:p14="http://schemas.microsoft.com/office/powerpoint/2010/main" val="2630467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C:\Users\Bruno\Dropbox\TTRS\Avatars\Character 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120"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runo\Dropbox\TTRS\Avatars\Character 2.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5816"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runo\Dropbox\TTRS\Avatars\Character 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8520"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p:cNvSpPr/>
          <p:nvPr/>
        </p:nvSpPr>
        <p:spPr>
          <a:xfrm>
            <a:off x="60859" y="324175"/>
            <a:ext cx="4462358" cy="1618158"/>
          </a:xfrm>
          <a:prstGeom prst="wedgeRoundRectCallout">
            <a:avLst>
              <a:gd name="adj1" fmla="val -11826"/>
              <a:gd name="adj2" fmla="val 91475"/>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OK, times tables are important but I find them hard to remember.</a:t>
            </a:r>
          </a:p>
        </p:txBody>
      </p:sp>
      <p:sp>
        <p:nvSpPr>
          <p:cNvPr id="8" name="Speech Bubble: Rectangle with Corners Rounded 7"/>
          <p:cNvSpPr/>
          <p:nvPr/>
        </p:nvSpPr>
        <p:spPr>
          <a:xfrm>
            <a:off x="4427490" y="848052"/>
            <a:ext cx="2705136" cy="1258118"/>
          </a:xfrm>
          <a:prstGeom prst="wedgeRoundRectCallout">
            <a:avLst>
              <a:gd name="adj1" fmla="val -36392"/>
              <a:gd name="adj2" fmla="val 75536"/>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And not much fun to learn.</a:t>
            </a:r>
          </a:p>
        </p:txBody>
      </p:sp>
      <p:sp>
        <p:nvSpPr>
          <p:cNvPr id="9" name="Speech Bubble: Rectangle with Corners Rounded 8"/>
          <p:cNvSpPr/>
          <p:nvPr/>
        </p:nvSpPr>
        <p:spPr>
          <a:xfrm>
            <a:off x="6472269" y="1484784"/>
            <a:ext cx="2204186" cy="1114102"/>
          </a:xfrm>
          <a:prstGeom prst="wedgeRoundRectCallout">
            <a:avLst>
              <a:gd name="adj1" fmla="val -8152"/>
              <a:gd name="adj2" fmla="val 80136"/>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So what’s the plan? </a:t>
            </a:r>
          </a:p>
        </p:txBody>
      </p:sp>
    </p:spTree>
    <p:extLst>
      <p:ext uri="{BB962C8B-B14F-4D97-AF65-F5344CB8AC3E}">
        <p14:creationId xmlns:p14="http://schemas.microsoft.com/office/powerpoint/2010/main" val="37020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Bruno\Dropbox\TTRS\images\TTRSbanner.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3018" y="2276872"/>
            <a:ext cx="8506756" cy="18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9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7" y="648219"/>
            <a:ext cx="3666356" cy="830997"/>
          </a:xfrm>
          <a:prstGeom prst="rect">
            <a:avLst/>
          </a:prstGeom>
        </p:spPr>
        <p:txBody>
          <a:bodyPr wrap="square">
            <a:spAutoFit/>
          </a:bodyPr>
          <a:lstStyle/>
          <a:p>
            <a:r>
              <a:rPr lang="en-GB" sz="4800" b="1" dirty="0">
                <a:solidFill>
                  <a:prstClr val="white"/>
                </a:solidFill>
              </a:rPr>
              <a:t>Three Modes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43608" y="4256880"/>
            <a:ext cx="2094284" cy="769441"/>
          </a:xfrm>
          <a:prstGeom prst="rect">
            <a:avLst/>
          </a:prstGeom>
        </p:spPr>
        <p:txBody>
          <a:bodyPr wrap="square">
            <a:spAutoFit/>
          </a:bodyPr>
          <a:lstStyle/>
          <a:p>
            <a:pPr algn="ctr"/>
            <a:r>
              <a:rPr lang="en-GB" sz="4400" dirty="0">
                <a:solidFill>
                  <a:prstClr val="white"/>
                </a:solidFill>
              </a:rPr>
              <a:t>Paper</a:t>
            </a:r>
          </a:p>
        </p:txBody>
      </p:sp>
      <p:sp>
        <p:nvSpPr>
          <p:cNvPr id="15" name="Rectangle 14"/>
          <p:cNvSpPr/>
          <p:nvPr/>
        </p:nvSpPr>
        <p:spPr>
          <a:xfrm>
            <a:off x="3892278" y="4256880"/>
            <a:ext cx="2094284" cy="769441"/>
          </a:xfrm>
          <a:prstGeom prst="rect">
            <a:avLst/>
          </a:prstGeom>
        </p:spPr>
        <p:txBody>
          <a:bodyPr wrap="square">
            <a:spAutoFit/>
          </a:bodyPr>
          <a:lstStyle/>
          <a:p>
            <a:pPr algn="ctr"/>
            <a:r>
              <a:rPr lang="en-GB" sz="4400" dirty="0">
                <a:solidFill>
                  <a:prstClr val="white"/>
                </a:solidFill>
              </a:rPr>
              <a:t>Website</a:t>
            </a:r>
          </a:p>
        </p:txBody>
      </p:sp>
      <p:sp>
        <p:nvSpPr>
          <p:cNvPr id="18" name="Rectangle 17"/>
          <p:cNvSpPr/>
          <p:nvPr/>
        </p:nvSpPr>
        <p:spPr>
          <a:xfrm>
            <a:off x="6512359" y="4256880"/>
            <a:ext cx="2094284" cy="769441"/>
          </a:xfrm>
          <a:prstGeom prst="rect">
            <a:avLst/>
          </a:prstGeom>
        </p:spPr>
        <p:txBody>
          <a:bodyPr wrap="square">
            <a:spAutoFit/>
          </a:bodyPr>
          <a:lstStyle/>
          <a:p>
            <a:pPr algn="ctr"/>
            <a:r>
              <a:rPr lang="en-GB" sz="4400" dirty="0">
                <a:solidFill>
                  <a:prstClr val="white"/>
                </a:solidFill>
              </a:rPr>
              <a:t>App</a:t>
            </a:r>
          </a:p>
        </p:txBody>
      </p:sp>
      <p:grpSp>
        <p:nvGrpSpPr>
          <p:cNvPr id="21" name="Group 20"/>
          <p:cNvGrpSpPr/>
          <p:nvPr/>
        </p:nvGrpSpPr>
        <p:grpSpPr>
          <a:xfrm>
            <a:off x="3466134" y="1579121"/>
            <a:ext cx="2832396" cy="2647160"/>
            <a:chOff x="3356645" y="1822932"/>
            <a:chExt cx="2832396" cy="2647160"/>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0861" y="3193888"/>
              <a:ext cx="1358180" cy="1238354"/>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1492" y="1822932"/>
              <a:ext cx="1358180" cy="1301712"/>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0860" y="1822932"/>
              <a:ext cx="1358180" cy="1301712"/>
            </a:xfrm>
            <a:prstGeom prst="rect">
              <a:avLst/>
            </a:prstGeom>
          </p:spPr>
        </p:pic>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56645" y="3168380"/>
              <a:ext cx="1358180" cy="1301712"/>
            </a:xfrm>
            <a:prstGeom prst="rect">
              <a:avLst/>
            </a:prstGeom>
          </p:spPr>
        </p:pic>
      </p:grpSp>
      <p:pic>
        <p:nvPicPr>
          <p:cNvPr id="22" name="Picture 2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790029" y="1838745"/>
            <a:ext cx="1538944" cy="2084176"/>
          </a:xfrm>
          <a:prstGeom prst="rect">
            <a:avLst/>
          </a:prstGeom>
        </p:spPr>
      </p:pic>
      <p:pic>
        <p:nvPicPr>
          <p:cNvPr id="23" name="Picture 2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30774" y="1579121"/>
            <a:ext cx="1919952" cy="2690896"/>
          </a:xfrm>
          <a:prstGeom prst="rect">
            <a:avLst/>
          </a:prstGeom>
        </p:spPr>
      </p:pic>
      <p:grpSp>
        <p:nvGrpSpPr>
          <p:cNvPr id="24" name="Group 23"/>
          <p:cNvGrpSpPr/>
          <p:nvPr/>
        </p:nvGrpSpPr>
        <p:grpSpPr>
          <a:xfrm>
            <a:off x="9612560" y="1523447"/>
            <a:ext cx="1512168" cy="2533229"/>
            <a:chOff x="647564" y="1523447"/>
            <a:chExt cx="1512168" cy="2533229"/>
          </a:xfrm>
        </p:grpSpPr>
        <p:pic>
          <p:nvPicPr>
            <p:cNvPr id="25" name="Picture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26" name="TextBox 25"/>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grpSp>
      <p:grpSp>
        <p:nvGrpSpPr>
          <p:cNvPr id="27" name="Group 26"/>
          <p:cNvGrpSpPr/>
          <p:nvPr/>
        </p:nvGrpSpPr>
        <p:grpSpPr>
          <a:xfrm>
            <a:off x="13284968" y="1523446"/>
            <a:ext cx="1512168" cy="2533229"/>
            <a:chOff x="2279432" y="1523446"/>
            <a:chExt cx="1512168" cy="2533229"/>
          </a:xfrm>
        </p:grpSpPr>
        <p:pic>
          <p:nvPicPr>
            <p:cNvPr id="28" name="Picture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9" name="TextBox 28"/>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grpSp>
      <p:grpSp>
        <p:nvGrpSpPr>
          <p:cNvPr id="30" name="Group 29"/>
          <p:cNvGrpSpPr/>
          <p:nvPr/>
        </p:nvGrpSpPr>
        <p:grpSpPr>
          <a:xfrm>
            <a:off x="16955449" y="1523445"/>
            <a:ext cx="1512168" cy="2533229"/>
            <a:chOff x="3902009" y="1523445"/>
            <a:chExt cx="1512168" cy="2533229"/>
          </a:xfrm>
        </p:grpSpPr>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32" name="TextBox 3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grpSp>
      <p:grpSp>
        <p:nvGrpSpPr>
          <p:cNvPr id="33" name="Group 32"/>
          <p:cNvGrpSpPr/>
          <p:nvPr/>
        </p:nvGrpSpPr>
        <p:grpSpPr>
          <a:xfrm>
            <a:off x="20544160" y="1523446"/>
            <a:ext cx="1512168" cy="2533229"/>
            <a:chOff x="5524585" y="1523446"/>
            <a:chExt cx="1512168" cy="2533229"/>
          </a:xfrm>
        </p:grpSpPr>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35" name="TextBox 34"/>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grpSp>
      <p:grpSp>
        <p:nvGrpSpPr>
          <p:cNvPr id="36" name="Group 35"/>
          <p:cNvGrpSpPr/>
          <p:nvPr/>
        </p:nvGrpSpPr>
        <p:grpSpPr>
          <a:xfrm>
            <a:off x="24301537" y="1523445"/>
            <a:ext cx="1512168" cy="2533229"/>
            <a:chOff x="7147162" y="1523445"/>
            <a:chExt cx="1512168" cy="2533229"/>
          </a:xfrm>
        </p:grpSpPr>
        <p:pic>
          <p:nvPicPr>
            <p:cNvPr id="37" name="Picture 3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38" name="TextBox 37"/>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grpSp>
      <p:pic>
        <p:nvPicPr>
          <p:cNvPr id="39" name="Picture 7" descr="C:\Users\Bruno\Dropbox\TTRS\images\TTRSbanne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28464" y="5125628"/>
            <a:ext cx="5795864" cy="12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821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620688"/>
            <a:ext cx="3459818" cy="936104"/>
          </a:xfrm>
        </p:spPr>
        <p:txBody>
          <a:bodyPr anchor="t">
            <a:normAutofit/>
          </a:bodyPr>
          <a:lstStyle/>
          <a:p>
            <a:pPr marL="174625" indent="-174625" algn="l"/>
            <a:r>
              <a:rPr lang="en-GB" b="1" dirty="0">
                <a:solidFill>
                  <a:schemeClr val="bg1"/>
                </a:solidFill>
                <a:latin typeface="Rock" panose="00000400000000000000" pitchFamily="2" charset="0"/>
              </a:rPr>
              <a:t>Paper version</a:t>
            </a:r>
            <a:endParaRPr lang="en-GB" dirty="0">
              <a:solidFill>
                <a:schemeClr val="bg1"/>
              </a:solidFill>
              <a:latin typeface="+mn-lt"/>
              <a:ea typeface="+mn-ea"/>
              <a:cs typeface="+mn-cs"/>
            </a:endParaRPr>
          </a:p>
        </p:txBody>
      </p:sp>
      <p:grpSp>
        <p:nvGrpSpPr>
          <p:cNvPr id="31" name="Group 30"/>
          <p:cNvGrpSpPr/>
          <p:nvPr/>
        </p:nvGrpSpPr>
        <p:grpSpPr>
          <a:xfrm>
            <a:off x="647564" y="1523447"/>
            <a:ext cx="1512168" cy="3003683"/>
            <a:chOff x="647564" y="1523447"/>
            <a:chExt cx="1512168" cy="3003683"/>
          </a:xfrm>
        </p:grpSpPr>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9" name="TextBox 8"/>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sp>
          <p:nvSpPr>
            <p:cNvPr id="32" name="TextBox 31"/>
            <p:cNvSpPr txBox="1"/>
            <p:nvPr/>
          </p:nvSpPr>
          <p:spPr>
            <a:xfrm>
              <a:off x="727407"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30" name="Group 29"/>
          <p:cNvGrpSpPr/>
          <p:nvPr/>
        </p:nvGrpSpPr>
        <p:grpSpPr>
          <a:xfrm>
            <a:off x="2272463" y="1523446"/>
            <a:ext cx="1512168" cy="3003684"/>
            <a:chOff x="2279432" y="1523446"/>
            <a:chExt cx="1512168" cy="3003684"/>
          </a:xfrm>
        </p:grpSpPr>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0" name="TextBox 19"/>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sp>
          <p:nvSpPr>
            <p:cNvPr id="33" name="TextBox 32"/>
            <p:cNvSpPr txBox="1"/>
            <p:nvPr/>
          </p:nvSpPr>
          <p:spPr>
            <a:xfrm>
              <a:off x="2359275"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9" name="Group 28"/>
          <p:cNvGrpSpPr/>
          <p:nvPr/>
        </p:nvGrpSpPr>
        <p:grpSpPr>
          <a:xfrm>
            <a:off x="3897362" y="1523445"/>
            <a:ext cx="1512168" cy="3004831"/>
            <a:chOff x="3902009" y="1523445"/>
            <a:chExt cx="1512168" cy="3004831"/>
          </a:xfrm>
        </p:grpSpPr>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22" name="TextBox 2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sp>
          <p:nvSpPr>
            <p:cNvPr id="34" name="TextBox 33"/>
            <p:cNvSpPr txBox="1"/>
            <p:nvPr/>
          </p:nvSpPr>
          <p:spPr>
            <a:xfrm>
              <a:off x="3981852" y="4128166"/>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8" name="Group 27"/>
          <p:cNvGrpSpPr/>
          <p:nvPr/>
        </p:nvGrpSpPr>
        <p:grpSpPr>
          <a:xfrm>
            <a:off x="5522261" y="1523446"/>
            <a:ext cx="1512168" cy="3003684"/>
            <a:chOff x="5524585" y="1523446"/>
            <a:chExt cx="1512168" cy="3003684"/>
          </a:xfrm>
        </p:grpSpPr>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24" name="TextBox 23"/>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sp>
          <p:nvSpPr>
            <p:cNvPr id="35" name="TextBox 34"/>
            <p:cNvSpPr txBox="1"/>
            <p:nvPr/>
          </p:nvSpPr>
          <p:spPr>
            <a:xfrm>
              <a:off x="5604428"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7" name="Group 26"/>
          <p:cNvGrpSpPr/>
          <p:nvPr/>
        </p:nvGrpSpPr>
        <p:grpSpPr>
          <a:xfrm>
            <a:off x="7147162" y="1523445"/>
            <a:ext cx="1512168" cy="3003685"/>
            <a:chOff x="7147162" y="1523445"/>
            <a:chExt cx="1512168" cy="3003685"/>
          </a:xfrm>
        </p:grpSpPr>
        <p:pic>
          <p:nvPicPr>
            <p:cNvPr id="25"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26" name="TextBox 25"/>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sp>
          <p:nvSpPr>
            <p:cNvPr id="36" name="TextBox 35"/>
            <p:cNvSpPr txBox="1"/>
            <p:nvPr/>
          </p:nvSpPr>
          <p:spPr>
            <a:xfrm>
              <a:off x="7227005"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sp>
        <p:nvSpPr>
          <p:cNvPr id="43" name="TextBox 42"/>
          <p:cNvSpPr txBox="1"/>
          <p:nvPr/>
        </p:nvSpPr>
        <p:spPr>
          <a:xfrm>
            <a:off x="7572947" y="1828546"/>
            <a:ext cx="1414267" cy="461665"/>
          </a:xfrm>
          <a:prstGeom prst="rect">
            <a:avLst/>
          </a:prstGeom>
          <a:noFill/>
        </p:spPr>
        <p:txBody>
          <a:bodyPr wrap="square" rtlCol="0">
            <a:spAutoFit/>
          </a:bodyPr>
          <a:lstStyle/>
          <a:p>
            <a:r>
              <a:rPr lang="en-GB" sz="2400" dirty="0">
                <a:solidFill>
                  <a:schemeClr val="bg1"/>
                </a:solidFill>
              </a:rPr>
              <a:t>Score 1</a:t>
            </a:r>
          </a:p>
        </p:txBody>
      </p:sp>
      <p:sp>
        <p:nvSpPr>
          <p:cNvPr id="44" name="TextBox 43"/>
          <p:cNvSpPr txBox="1"/>
          <p:nvPr/>
        </p:nvSpPr>
        <p:spPr>
          <a:xfrm>
            <a:off x="7572947" y="2244432"/>
            <a:ext cx="1414267" cy="461665"/>
          </a:xfrm>
          <a:prstGeom prst="rect">
            <a:avLst/>
          </a:prstGeom>
          <a:noFill/>
        </p:spPr>
        <p:txBody>
          <a:bodyPr wrap="square" rtlCol="0">
            <a:spAutoFit/>
          </a:bodyPr>
          <a:lstStyle/>
          <a:p>
            <a:r>
              <a:rPr lang="en-GB" sz="2400" dirty="0">
                <a:solidFill>
                  <a:schemeClr val="bg1"/>
                </a:solidFill>
              </a:rPr>
              <a:t>Score 2</a:t>
            </a:r>
          </a:p>
        </p:txBody>
      </p:sp>
      <p:sp>
        <p:nvSpPr>
          <p:cNvPr id="45" name="TextBox 44"/>
          <p:cNvSpPr txBox="1"/>
          <p:nvPr/>
        </p:nvSpPr>
        <p:spPr>
          <a:xfrm>
            <a:off x="7572947" y="2660318"/>
            <a:ext cx="1414267" cy="461665"/>
          </a:xfrm>
          <a:prstGeom prst="rect">
            <a:avLst/>
          </a:prstGeom>
          <a:noFill/>
        </p:spPr>
        <p:txBody>
          <a:bodyPr wrap="square" rtlCol="0">
            <a:spAutoFit/>
          </a:bodyPr>
          <a:lstStyle/>
          <a:p>
            <a:r>
              <a:rPr lang="en-GB" sz="2400" dirty="0">
                <a:solidFill>
                  <a:schemeClr val="bg1"/>
                </a:solidFill>
              </a:rPr>
              <a:t>Score 3</a:t>
            </a:r>
          </a:p>
        </p:txBody>
      </p:sp>
      <p:sp>
        <p:nvSpPr>
          <p:cNvPr id="46" name="TextBox 45"/>
          <p:cNvSpPr txBox="1"/>
          <p:nvPr/>
        </p:nvSpPr>
        <p:spPr>
          <a:xfrm>
            <a:off x="7572947" y="3076204"/>
            <a:ext cx="1414267" cy="461665"/>
          </a:xfrm>
          <a:prstGeom prst="rect">
            <a:avLst/>
          </a:prstGeom>
          <a:noFill/>
        </p:spPr>
        <p:txBody>
          <a:bodyPr wrap="square" rtlCol="0">
            <a:spAutoFit/>
          </a:bodyPr>
          <a:lstStyle/>
          <a:p>
            <a:r>
              <a:rPr lang="en-GB" sz="2400" dirty="0">
                <a:solidFill>
                  <a:schemeClr val="bg1"/>
                </a:solidFill>
              </a:rPr>
              <a:t>Score 4</a:t>
            </a:r>
          </a:p>
        </p:txBody>
      </p:sp>
      <p:sp>
        <p:nvSpPr>
          <p:cNvPr id="47" name="TextBox 46"/>
          <p:cNvSpPr txBox="1"/>
          <p:nvPr/>
        </p:nvSpPr>
        <p:spPr>
          <a:xfrm>
            <a:off x="7572947" y="3492091"/>
            <a:ext cx="1414267" cy="461665"/>
          </a:xfrm>
          <a:prstGeom prst="rect">
            <a:avLst/>
          </a:prstGeom>
          <a:noFill/>
        </p:spPr>
        <p:txBody>
          <a:bodyPr wrap="square" rtlCol="0">
            <a:spAutoFit/>
          </a:bodyPr>
          <a:lstStyle/>
          <a:p>
            <a:r>
              <a:rPr lang="en-GB" sz="2400" dirty="0">
                <a:solidFill>
                  <a:schemeClr val="bg1"/>
                </a:solidFill>
              </a:rPr>
              <a:t>Score 5</a:t>
            </a:r>
          </a:p>
        </p:txBody>
      </p:sp>
      <p:sp>
        <p:nvSpPr>
          <p:cNvPr id="48" name="TextBox 47"/>
          <p:cNvSpPr txBox="1"/>
          <p:nvPr/>
        </p:nvSpPr>
        <p:spPr>
          <a:xfrm>
            <a:off x="5058476" y="1828546"/>
            <a:ext cx="1414267" cy="461665"/>
          </a:xfrm>
          <a:prstGeom prst="rect">
            <a:avLst/>
          </a:prstGeom>
          <a:noFill/>
        </p:spPr>
        <p:txBody>
          <a:bodyPr wrap="square" rtlCol="0">
            <a:spAutoFit/>
          </a:bodyPr>
          <a:lstStyle/>
          <a:p>
            <a:r>
              <a:rPr lang="en-GB" sz="2400" dirty="0">
                <a:solidFill>
                  <a:schemeClr val="bg1"/>
                </a:solidFill>
              </a:rPr>
              <a:t>Time 1</a:t>
            </a:r>
          </a:p>
        </p:txBody>
      </p:sp>
      <p:sp>
        <p:nvSpPr>
          <p:cNvPr id="49" name="TextBox 48"/>
          <p:cNvSpPr txBox="1"/>
          <p:nvPr/>
        </p:nvSpPr>
        <p:spPr>
          <a:xfrm>
            <a:off x="5058476" y="2244432"/>
            <a:ext cx="1414267" cy="461665"/>
          </a:xfrm>
          <a:prstGeom prst="rect">
            <a:avLst/>
          </a:prstGeom>
          <a:noFill/>
        </p:spPr>
        <p:txBody>
          <a:bodyPr wrap="square" rtlCol="0">
            <a:spAutoFit/>
          </a:bodyPr>
          <a:lstStyle/>
          <a:p>
            <a:r>
              <a:rPr lang="en-GB" sz="2400" dirty="0">
                <a:solidFill>
                  <a:schemeClr val="bg1"/>
                </a:solidFill>
              </a:rPr>
              <a:t>Time 2</a:t>
            </a:r>
          </a:p>
        </p:txBody>
      </p:sp>
      <p:sp>
        <p:nvSpPr>
          <p:cNvPr id="50" name="TextBox 49"/>
          <p:cNvSpPr txBox="1"/>
          <p:nvPr/>
        </p:nvSpPr>
        <p:spPr>
          <a:xfrm>
            <a:off x="5058476" y="2660318"/>
            <a:ext cx="1414267" cy="461665"/>
          </a:xfrm>
          <a:prstGeom prst="rect">
            <a:avLst/>
          </a:prstGeom>
          <a:noFill/>
        </p:spPr>
        <p:txBody>
          <a:bodyPr wrap="square" rtlCol="0">
            <a:spAutoFit/>
          </a:bodyPr>
          <a:lstStyle/>
          <a:p>
            <a:r>
              <a:rPr lang="en-GB" sz="2400" dirty="0">
                <a:solidFill>
                  <a:schemeClr val="bg1"/>
                </a:solidFill>
              </a:rPr>
              <a:t>Time 3</a:t>
            </a:r>
          </a:p>
        </p:txBody>
      </p:sp>
      <p:sp>
        <p:nvSpPr>
          <p:cNvPr id="51" name="TextBox 50"/>
          <p:cNvSpPr txBox="1"/>
          <p:nvPr/>
        </p:nvSpPr>
        <p:spPr>
          <a:xfrm>
            <a:off x="5058476" y="3076204"/>
            <a:ext cx="1414267" cy="461665"/>
          </a:xfrm>
          <a:prstGeom prst="rect">
            <a:avLst/>
          </a:prstGeom>
          <a:noFill/>
        </p:spPr>
        <p:txBody>
          <a:bodyPr wrap="square" rtlCol="0">
            <a:spAutoFit/>
          </a:bodyPr>
          <a:lstStyle/>
          <a:p>
            <a:r>
              <a:rPr lang="en-GB" sz="2400" dirty="0">
                <a:solidFill>
                  <a:schemeClr val="bg1"/>
                </a:solidFill>
              </a:rPr>
              <a:t>Time 4</a:t>
            </a:r>
          </a:p>
        </p:txBody>
      </p:sp>
      <p:sp>
        <p:nvSpPr>
          <p:cNvPr id="52" name="TextBox 51"/>
          <p:cNvSpPr txBox="1"/>
          <p:nvPr/>
        </p:nvSpPr>
        <p:spPr>
          <a:xfrm>
            <a:off x="5058476" y="3492091"/>
            <a:ext cx="1414267" cy="461665"/>
          </a:xfrm>
          <a:prstGeom prst="rect">
            <a:avLst/>
          </a:prstGeom>
          <a:noFill/>
        </p:spPr>
        <p:txBody>
          <a:bodyPr wrap="square" rtlCol="0">
            <a:spAutoFit/>
          </a:bodyPr>
          <a:lstStyle/>
          <a:p>
            <a:r>
              <a:rPr lang="en-GB" sz="2400" dirty="0">
                <a:solidFill>
                  <a:schemeClr val="bg1"/>
                </a:solidFill>
              </a:rPr>
              <a:t>Time 5</a:t>
            </a:r>
          </a:p>
        </p:txBody>
      </p:sp>
      <p:sp>
        <p:nvSpPr>
          <p:cNvPr id="53" name="TextBox 52"/>
          <p:cNvSpPr txBox="1"/>
          <p:nvPr/>
        </p:nvSpPr>
        <p:spPr>
          <a:xfrm>
            <a:off x="7190053" y="2660318"/>
            <a:ext cx="382894" cy="461665"/>
          </a:xfrm>
          <a:prstGeom prst="rect">
            <a:avLst/>
          </a:prstGeom>
          <a:noFill/>
        </p:spPr>
        <p:txBody>
          <a:bodyPr wrap="square" rtlCol="0">
            <a:spAutoFit/>
          </a:bodyPr>
          <a:lstStyle/>
          <a:p>
            <a:r>
              <a:rPr lang="en-GB" sz="2400" dirty="0">
                <a:solidFill>
                  <a:schemeClr val="bg1"/>
                </a:solidFill>
              </a:rPr>
              <a:t>+</a:t>
            </a:r>
          </a:p>
        </p:txBody>
      </p:sp>
      <p:sp>
        <p:nvSpPr>
          <p:cNvPr id="54" name="TextBox 53"/>
          <p:cNvSpPr txBox="1"/>
          <p:nvPr/>
        </p:nvSpPr>
        <p:spPr>
          <a:xfrm>
            <a:off x="4675582" y="2660318"/>
            <a:ext cx="382894" cy="461665"/>
          </a:xfrm>
          <a:prstGeom prst="rect">
            <a:avLst/>
          </a:prstGeom>
          <a:noFill/>
        </p:spPr>
        <p:txBody>
          <a:bodyPr wrap="square" rtlCol="0">
            <a:spAutoFit/>
          </a:bodyPr>
          <a:lstStyle/>
          <a:p>
            <a:r>
              <a:rPr lang="en-GB" sz="2400" dirty="0">
                <a:solidFill>
                  <a:schemeClr val="bg1"/>
                </a:solidFill>
              </a:rPr>
              <a:t>+</a:t>
            </a:r>
          </a:p>
        </p:txBody>
      </p:sp>
      <p:cxnSp>
        <p:nvCxnSpPr>
          <p:cNvPr id="56" name="Straight Connector 55"/>
          <p:cNvCxnSpPr/>
          <p:nvPr/>
        </p:nvCxnSpPr>
        <p:spPr>
          <a:xfrm>
            <a:off x="7381500" y="3905406"/>
            <a:ext cx="12335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67029" y="3948337"/>
            <a:ext cx="12335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27310" y="3994115"/>
            <a:ext cx="2462540" cy="646331"/>
          </a:xfrm>
          <a:prstGeom prst="rect">
            <a:avLst/>
          </a:prstGeom>
          <a:noFill/>
        </p:spPr>
        <p:txBody>
          <a:bodyPr wrap="square" rtlCol="0">
            <a:spAutoFit/>
          </a:bodyPr>
          <a:lstStyle/>
          <a:p>
            <a:pPr algn="r"/>
            <a:r>
              <a:rPr lang="en-GB" sz="3600" b="1" dirty="0">
                <a:solidFill>
                  <a:schemeClr val="bg1"/>
                </a:solidFill>
              </a:rPr>
              <a:t>Total Time</a:t>
            </a:r>
          </a:p>
        </p:txBody>
      </p:sp>
      <p:sp>
        <p:nvSpPr>
          <p:cNvPr id="59" name="TextBox 58"/>
          <p:cNvSpPr txBox="1"/>
          <p:nvPr/>
        </p:nvSpPr>
        <p:spPr>
          <a:xfrm>
            <a:off x="6188661" y="3994115"/>
            <a:ext cx="2462540" cy="646331"/>
          </a:xfrm>
          <a:prstGeom prst="rect">
            <a:avLst/>
          </a:prstGeom>
          <a:noFill/>
        </p:spPr>
        <p:txBody>
          <a:bodyPr wrap="square" rtlCol="0">
            <a:spAutoFit/>
          </a:bodyPr>
          <a:lstStyle/>
          <a:p>
            <a:pPr algn="r"/>
            <a:r>
              <a:rPr lang="en-GB" sz="3600" b="1" dirty="0">
                <a:solidFill>
                  <a:schemeClr val="bg1"/>
                </a:solidFill>
              </a:rPr>
              <a:t>Total Score</a:t>
            </a:r>
          </a:p>
        </p:txBody>
      </p:sp>
      <p:sp>
        <p:nvSpPr>
          <p:cNvPr id="61" name="Rectangle 60"/>
          <p:cNvSpPr/>
          <p:nvPr/>
        </p:nvSpPr>
        <p:spPr>
          <a:xfrm>
            <a:off x="757763" y="1523445"/>
            <a:ext cx="2136029" cy="343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57763" y="4148928"/>
            <a:ext cx="2136029" cy="343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descr="... | Free Stock Photo | Illustration of a laptop computer | # 171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2797" y="4249656"/>
            <a:ext cx="2057546" cy="2057546"/>
          </a:xfrm>
          <a:prstGeom prst="rect">
            <a:avLst/>
          </a:prstGeom>
        </p:spPr>
      </p:pic>
    </p:spTree>
    <p:extLst>
      <p:ext uri="{BB962C8B-B14F-4D97-AF65-F5344CB8AC3E}">
        <p14:creationId xmlns:p14="http://schemas.microsoft.com/office/powerpoint/2010/main" val="19791825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3.7037E-6 L -0.154 -3.7037E-6 " pathEditMode="relative" rAng="0" ptsTypes="AA">
                                      <p:cBhvr>
                                        <p:cTn id="6" dur="2000" fill="hold"/>
                                        <p:tgtEl>
                                          <p:spTgt spid="30"/>
                                        </p:tgtEl>
                                        <p:attrNameLst>
                                          <p:attrName>ppt_x</p:attrName>
                                          <p:attrName>ppt_y</p:attrName>
                                        </p:attrNameLst>
                                      </p:cBhvr>
                                      <p:rCtr x="-7708" y="0"/>
                                    </p:animMotion>
                                  </p:childTnLst>
                                </p:cTn>
                              </p:par>
                              <p:par>
                                <p:cTn id="7" presetID="35" presetClass="path" presetSubtype="0" accel="50000" decel="50000" fill="hold" nodeType="withEffect">
                                  <p:stCondLst>
                                    <p:cond delay="0"/>
                                  </p:stCondLst>
                                  <p:childTnLst>
                                    <p:animMotion origin="layout" path="M -4.16667E-6 -3.7037E-6 L -0.30816 -3.7037E-6 " pathEditMode="relative" rAng="0" ptsTypes="AA">
                                      <p:cBhvr>
                                        <p:cTn id="8" dur="2000" fill="hold"/>
                                        <p:tgtEl>
                                          <p:spTgt spid="29"/>
                                        </p:tgtEl>
                                        <p:attrNameLst>
                                          <p:attrName>ppt_x</p:attrName>
                                          <p:attrName>ppt_y</p:attrName>
                                        </p:attrNameLst>
                                      </p:cBhvr>
                                      <p:rCtr x="-15417" y="0"/>
                                    </p:animMotion>
                                  </p:childTnLst>
                                </p:cTn>
                              </p:par>
                              <p:par>
                                <p:cTn id="9" presetID="35" presetClass="path" presetSubtype="0" accel="50000" decel="50000" fill="hold" nodeType="withEffect">
                                  <p:stCondLst>
                                    <p:cond delay="0"/>
                                  </p:stCondLst>
                                  <p:childTnLst>
                                    <p:animMotion origin="layout" path="M -1.94444E-6 -3.7037E-6 L -0.46232 -3.7037E-6 " pathEditMode="relative" rAng="0" ptsTypes="AA">
                                      <p:cBhvr>
                                        <p:cTn id="10" dur="2000" fill="hold"/>
                                        <p:tgtEl>
                                          <p:spTgt spid="28"/>
                                        </p:tgtEl>
                                        <p:attrNameLst>
                                          <p:attrName>ppt_x</p:attrName>
                                          <p:attrName>ppt_y</p:attrName>
                                        </p:attrNameLst>
                                      </p:cBhvr>
                                      <p:rCtr x="-23125" y="0"/>
                                    </p:animMotion>
                                  </p:childTnLst>
                                </p:cTn>
                              </p:par>
                              <p:par>
                                <p:cTn id="11" presetID="35" presetClass="path" presetSubtype="0" accel="50000" decel="50000" fill="hold" nodeType="withEffect">
                                  <p:stCondLst>
                                    <p:cond delay="0"/>
                                  </p:stCondLst>
                                  <p:childTnLst>
                                    <p:animMotion origin="layout" path="M 3.88889E-6 -3.7037E-6 L -0.60695 -3.7037E-6 " pathEditMode="relative" rAng="0" ptsTypes="AA">
                                      <p:cBhvr>
                                        <p:cTn id="12" dur="2000" fill="hold"/>
                                        <p:tgtEl>
                                          <p:spTgt spid="27"/>
                                        </p:tgtEl>
                                        <p:attrNameLst>
                                          <p:attrName>ppt_x</p:attrName>
                                          <p:attrName>ppt_y</p:attrName>
                                        </p:attrNameLst>
                                      </p:cBhvr>
                                      <p:rCtr x="-30347" y="0"/>
                                    </p:animMotion>
                                  </p:childTnLst>
                                </p:cTn>
                              </p:par>
                              <p:par>
                                <p:cTn id="13" presetID="22" presetClass="entr" presetSubtype="8"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8" grpId="0"/>
      <p:bldP spid="59" grpId="0"/>
      <p:bldP spid="61"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 | Free Stock Photo | Illustration of a laptop computer | # 171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9666" y="413743"/>
            <a:ext cx="5893460" cy="5893460"/>
          </a:xfrm>
          <a:prstGeom prst="rect">
            <a:avLst/>
          </a:prstGeom>
        </p:spPr>
      </p:pic>
      <p:sp>
        <p:nvSpPr>
          <p:cNvPr id="58" name="TextBox 57"/>
          <p:cNvSpPr txBox="1"/>
          <p:nvPr/>
        </p:nvSpPr>
        <p:spPr>
          <a:xfrm>
            <a:off x="3063006" y="1317060"/>
            <a:ext cx="3093170" cy="769441"/>
          </a:xfrm>
          <a:prstGeom prst="rect">
            <a:avLst/>
          </a:prstGeom>
          <a:noFill/>
        </p:spPr>
        <p:txBody>
          <a:bodyPr wrap="square" rtlCol="0">
            <a:spAutoFit/>
          </a:bodyPr>
          <a:lstStyle/>
          <a:p>
            <a:pPr algn="ctr"/>
            <a:r>
              <a:rPr lang="en-GB" sz="4400" b="1" dirty="0">
                <a:solidFill>
                  <a:schemeClr val="bg1"/>
                </a:solidFill>
              </a:rPr>
              <a:t>Total Time</a:t>
            </a:r>
          </a:p>
        </p:txBody>
      </p:sp>
      <p:sp>
        <p:nvSpPr>
          <p:cNvPr id="59" name="TextBox 58"/>
          <p:cNvSpPr txBox="1"/>
          <p:nvPr/>
        </p:nvSpPr>
        <p:spPr>
          <a:xfrm>
            <a:off x="3063006" y="2651593"/>
            <a:ext cx="3093170" cy="769441"/>
          </a:xfrm>
          <a:prstGeom prst="rect">
            <a:avLst/>
          </a:prstGeom>
          <a:noFill/>
        </p:spPr>
        <p:txBody>
          <a:bodyPr wrap="square" rtlCol="0">
            <a:spAutoFit/>
          </a:bodyPr>
          <a:lstStyle/>
          <a:p>
            <a:pPr algn="ctr"/>
            <a:r>
              <a:rPr lang="en-GB" sz="4400" b="1" dirty="0">
                <a:solidFill>
                  <a:schemeClr val="bg1"/>
                </a:solidFill>
              </a:rPr>
              <a:t>Total Score</a:t>
            </a:r>
          </a:p>
        </p:txBody>
      </p:sp>
      <p:sp>
        <p:nvSpPr>
          <p:cNvPr id="55" name="TextBox 54"/>
          <p:cNvSpPr txBox="1"/>
          <p:nvPr/>
        </p:nvSpPr>
        <p:spPr>
          <a:xfrm>
            <a:off x="3063006" y="1956559"/>
            <a:ext cx="3093170" cy="769441"/>
          </a:xfrm>
          <a:prstGeom prst="rect">
            <a:avLst/>
          </a:prstGeom>
          <a:noFill/>
        </p:spPr>
        <p:txBody>
          <a:bodyPr wrap="square" rtlCol="0">
            <a:spAutoFit/>
          </a:bodyPr>
          <a:lstStyle/>
          <a:p>
            <a:pPr algn="ctr"/>
            <a:r>
              <a:rPr lang="en-GB" sz="4400" b="1" dirty="0">
                <a:solidFill>
                  <a:schemeClr val="bg1"/>
                </a:solidFill>
              </a:rPr>
              <a:t>÷</a:t>
            </a:r>
          </a:p>
        </p:txBody>
      </p:sp>
      <p:sp>
        <p:nvSpPr>
          <p:cNvPr id="63" name="TextBox 62"/>
          <p:cNvSpPr txBox="1"/>
          <p:nvPr/>
        </p:nvSpPr>
        <p:spPr>
          <a:xfrm>
            <a:off x="2160512" y="1567976"/>
            <a:ext cx="4931768" cy="1200329"/>
          </a:xfrm>
          <a:prstGeom prst="rect">
            <a:avLst/>
          </a:prstGeom>
          <a:noFill/>
        </p:spPr>
        <p:txBody>
          <a:bodyPr wrap="square" rtlCol="0">
            <a:spAutoFit/>
          </a:bodyPr>
          <a:lstStyle/>
          <a:p>
            <a:pPr algn="ctr"/>
            <a:r>
              <a:rPr lang="en-GB" sz="4000" dirty="0">
                <a:solidFill>
                  <a:schemeClr val="bg1"/>
                </a:solidFill>
                <a:latin typeface="vtks Rude Metal shadow" panose="02000000000000000000" pitchFamily="2" charset="0"/>
              </a:rPr>
              <a:t>Rock speed</a:t>
            </a:r>
          </a:p>
          <a:p>
            <a:pPr algn="ctr"/>
            <a:r>
              <a:rPr lang="en-GB" sz="3200" dirty="0">
                <a:solidFill>
                  <a:schemeClr val="bg1"/>
                </a:solidFill>
                <a:latin typeface="+mj-lt"/>
              </a:rPr>
              <a:t>(</a:t>
            </a:r>
            <a:r>
              <a:rPr lang="en-GB" sz="3200" dirty="0">
                <a:solidFill>
                  <a:schemeClr val="bg1"/>
                </a:solidFill>
                <a:latin typeface="vtks Rude Metal shadow" panose="02000000000000000000" pitchFamily="2" charset="0"/>
              </a:rPr>
              <a:t>seconds per question</a:t>
            </a:r>
            <a:r>
              <a:rPr lang="en-GB" sz="3200" dirty="0">
                <a:solidFill>
                  <a:schemeClr val="bg1"/>
                </a:solidFill>
                <a:latin typeface="+mj-lt"/>
              </a:rPr>
              <a:t>)</a:t>
            </a:r>
          </a:p>
        </p:txBody>
      </p:sp>
      <p:sp>
        <p:nvSpPr>
          <p:cNvPr id="65" name="Rectangle 64"/>
          <p:cNvSpPr/>
          <p:nvPr/>
        </p:nvSpPr>
        <p:spPr>
          <a:xfrm>
            <a:off x="-30927944" y="1348314"/>
            <a:ext cx="4351542" cy="4992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77444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59"/>
                                        </p:tgtEl>
                                        <p:attrNameLst>
                                          <p:attrName>ppt_w</p:attrName>
                                        </p:attrNameLst>
                                      </p:cBhvr>
                                      <p:tavLst>
                                        <p:tav tm="0">
                                          <p:val>
                                            <p:strVal val="ppt_w"/>
                                          </p:val>
                                        </p:tav>
                                        <p:tav tm="100000">
                                          <p:val>
                                            <p:fltVal val="0"/>
                                          </p:val>
                                        </p:tav>
                                      </p:tavLst>
                                    </p:anim>
                                    <p:anim calcmode="lin" valueType="num">
                                      <p:cBhvr>
                                        <p:cTn id="7" dur="500"/>
                                        <p:tgtEl>
                                          <p:spTgt spid="59"/>
                                        </p:tgtEl>
                                        <p:attrNameLst>
                                          <p:attrName>ppt_h</p:attrName>
                                        </p:attrNameLst>
                                      </p:cBhvr>
                                      <p:tavLst>
                                        <p:tav tm="0">
                                          <p:val>
                                            <p:strVal val="ppt_h"/>
                                          </p:val>
                                        </p:tav>
                                        <p:tav tm="100000">
                                          <p:val>
                                            <p:strVal val="ppt_h"/>
                                          </p:val>
                                        </p:tav>
                                      </p:tavLst>
                                    </p:anim>
                                    <p:set>
                                      <p:cBhvr>
                                        <p:cTn id="8" dur="1" fill="hold">
                                          <p:stCondLst>
                                            <p:cond delay="499"/>
                                          </p:stCondLst>
                                        </p:cTn>
                                        <p:tgtEl>
                                          <p:spTgt spid="59"/>
                                        </p:tgtEl>
                                        <p:attrNameLst>
                                          <p:attrName>style.visibility</p:attrName>
                                        </p:attrNameLst>
                                      </p:cBhvr>
                                      <p:to>
                                        <p:strVal val="hidden"/>
                                      </p:to>
                                    </p:set>
                                  </p:childTnLst>
                                </p:cTn>
                              </p:par>
                              <p:par>
                                <p:cTn id="9" presetID="17" presetClass="exit" presetSubtype="10" fill="hold" grpId="0" nodeType="withEffect">
                                  <p:stCondLst>
                                    <p:cond delay="0"/>
                                  </p:stCondLst>
                                  <p:childTnLst>
                                    <p:anim calcmode="lin" valueType="num">
                                      <p:cBhvr>
                                        <p:cTn id="10" dur="500"/>
                                        <p:tgtEl>
                                          <p:spTgt spid="55"/>
                                        </p:tgtEl>
                                        <p:attrNameLst>
                                          <p:attrName>ppt_w</p:attrName>
                                        </p:attrNameLst>
                                      </p:cBhvr>
                                      <p:tavLst>
                                        <p:tav tm="0">
                                          <p:val>
                                            <p:strVal val="ppt_w"/>
                                          </p:val>
                                        </p:tav>
                                        <p:tav tm="100000">
                                          <p:val>
                                            <p:fltVal val="0"/>
                                          </p:val>
                                        </p:tav>
                                      </p:tavLst>
                                    </p:anim>
                                    <p:anim calcmode="lin" valueType="num">
                                      <p:cBhvr>
                                        <p:cTn id="11" dur="500"/>
                                        <p:tgtEl>
                                          <p:spTgt spid="55"/>
                                        </p:tgtEl>
                                        <p:attrNameLst>
                                          <p:attrName>ppt_h</p:attrName>
                                        </p:attrNameLst>
                                      </p:cBhvr>
                                      <p:tavLst>
                                        <p:tav tm="0">
                                          <p:val>
                                            <p:strVal val="ppt_h"/>
                                          </p:val>
                                        </p:tav>
                                        <p:tav tm="100000">
                                          <p:val>
                                            <p:strVal val="ppt_h"/>
                                          </p:val>
                                        </p:tav>
                                      </p:tavLst>
                                    </p:anim>
                                    <p:set>
                                      <p:cBhvr>
                                        <p:cTn id="12" dur="1" fill="hold">
                                          <p:stCondLst>
                                            <p:cond delay="499"/>
                                          </p:stCondLst>
                                        </p:cTn>
                                        <p:tgtEl>
                                          <p:spTgt spid="55"/>
                                        </p:tgtEl>
                                        <p:attrNameLst>
                                          <p:attrName>style.visibility</p:attrName>
                                        </p:attrNameLst>
                                      </p:cBhvr>
                                      <p:to>
                                        <p:strVal val="hidden"/>
                                      </p:to>
                                    </p:set>
                                  </p:childTnLst>
                                </p:cTn>
                              </p:par>
                              <p:par>
                                <p:cTn id="13" presetID="17" presetClass="exit" presetSubtype="10" fill="hold" grpId="0" nodeType="withEffect">
                                  <p:stCondLst>
                                    <p:cond delay="0"/>
                                  </p:stCondLst>
                                  <p:childTnLst>
                                    <p:anim calcmode="lin" valueType="num">
                                      <p:cBhvr>
                                        <p:cTn id="14" dur="500"/>
                                        <p:tgtEl>
                                          <p:spTgt spid="58"/>
                                        </p:tgtEl>
                                        <p:attrNameLst>
                                          <p:attrName>ppt_w</p:attrName>
                                        </p:attrNameLst>
                                      </p:cBhvr>
                                      <p:tavLst>
                                        <p:tav tm="0">
                                          <p:val>
                                            <p:strVal val="ppt_w"/>
                                          </p:val>
                                        </p:tav>
                                        <p:tav tm="100000">
                                          <p:val>
                                            <p:fltVal val="0"/>
                                          </p:val>
                                        </p:tav>
                                      </p:tavLst>
                                    </p:anim>
                                    <p:anim calcmode="lin" valueType="num">
                                      <p:cBhvr>
                                        <p:cTn id="15" dur="500"/>
                                        <p:tgtEl>
                                          <p:spTgt spid="58"/>
                                        </p:tgtEl>
                                        <p:attrNameLst>
                                          <p:attrName>ppt_h</p:attrName>
                                        </p:attrNameLst>
                                      </p:cBhvr>
                                      <p:tavLst>
                                        <p:tav tm="0">
                                          <p:val>
                                            <p:strVal val="ppt_h"/>
                                          </p:val>
                                        </p:tav>
                                        <p:tav tm="100000">
                                          <p:val>
                                            <p:strVal val="ppt_h"/>
                                          </p:val>
                                        </p:tav>
                                      </p:tavLst>
                                    </p:anim>
                                    <p:set>
                                      <p:cBhvr>
                                        <p:cTn id="16" dur="1" fill="hold">
                                          <p:stCondLst>
                                            <p:cond delay="499"/>
                                          </p:stCondLst>
                                        </p:cTn>
                                        <p:tgtEl>
                                          <p:spTgt spid="58"/>
                                        </p:tgtEl>
                                        <p:attrNameLst>
                                          <p:attrName>style.visibility</p:attrName>
                                        </p:attrNameLst>
                                      </p:cBhvr>
                                      <p:to>
                                        <p:strVal val="hidden"/>
                                      </p:to>
                                    </p:set>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55"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160512" y="620688"/>
            <a:ext cx="4931768" cy="1200329"/>
          </a:xfrm>
          <a:prstGeom prst="rect">
            <a:avLst/>
          </a:prstGeom>
          <a:noFill/>
        </p:spPr>
        <p:txBody>
          <a:bodyPr wrap="square" rtlCol="0">
            <a:spAutoFit/>
          </a:bodyPr>
          <a:lstStyle/>
          <a:p>
            <a:pPr algn="ctr"/>
            <a:r>
              <a:rPr lang="en-GB" sz="4000" dirty="0">
                <a:solidFill>
                  <a:schemeClr val="bg1"/>
                </a:solidFill>
                <a:latin typeface="vtks Rude Metal shadow" panose="02000000000000000000" pitchFamily="2" charset="0"/>
              </a:rPr>
              <a:t>Rock speed</a:t>
            </a:r>
          </a:p>
          <a:p>
            <a:pPr algn="ctr"/>
            <a:r>
              <a:rPr lang="en-GB" sz="3200" dirty="0">
                <a:solidFill>
                  <a:schemeClr val="bg1"/>
                </a:solidFill>
                <a:latin typeface="+mj-lt"/>
              </a:rPr>
              <a:t>(</a:t>
            </a:r>
            <a:r>
              <a:rPr lang="en-GB" sz="3200" dirty="0">
                <a:solidFill>
                  <a:schemeClr val="bg1"/>
                </a:solidFill>
                <a:latin typeface="vtks Rude Metal shadow" panose="02000000000000000000" pitchFamily="2" charset="0"/>
              </a:rPr>
              <a:t>seconds per question</a:t>
            </a:r>
            <a:r>
              <a:rPr lang="en-GB" sz="3200" dirty="0">
                <a:solidFill>
                  <a:schemeClr val="bg1"/>
                </a:solidFill>
                <a:latin typeface="+mj-lt"/>
              </a:rPr>
              <a:t>)</a:t>
            </a:r>
          </a:p>
        </p:txBody>
      </p:sp>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33820" y="1268759"/>
            <a:ext cx="4351542" cy="5522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descr="... | Free Stock Photo | Illustration of a laptop computer | # 171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9666" y="8732855"/>
            <a:ext cx="5893460" cy="5893460"/>
          </a:xfrm>
          <a:prstGeom prst="rect">
            <a:avLst/>
          </a:prstGeom>
        </p:spPr>
      </p:pic>
      <p:sp>
        <p:nvSpPr>
          <p:cNvPr id="58" name="TextBox 57"/>
          <p:cNvSpPr txBox="1"/>
          <p:nvPr/>
        </p:nvSpPr>
        <p:spPr>
          <a:xfrm>
            <a:off x="3063006" y="9636172"/>
            <a:ext cx="3093170" cy="769441"/>
          </a:xfrm>
          <a:prstGeom prst="rect">
            <a:avLst/>
          </a:prstGeom>
          <a:noFill/>
        </p:spPr>
        <p:txBody>
          <a:bodyPr wrap="square" rtlCol="0">
            <a:spAutoFit/>
          </a:bodyPr>
          <a:lstStyle/>
          <a:p>
            <a:pPr algn="ctr"/>
            <a:r>
              <a:rPr lang="en-GB" sz="4400" b="1" dirty="0">
                <a:solidFill>
                  <a:schemeClr val="bg1"/>
                </a:solidFill>
              </a:rPr>
              <a:t>Total Time</a:t>
            </a:r>
          </a:p>
        </p:txBody>
      </p:sp>
      <p:sp>
        <p:nvSpPr>
          <p:cNvPr id="59" name="TextBox 58"/>
          <p:cNvSpPr txBox="1"/>
          <p:nvPr/>
        </p:nvSpPr>
        <p:spPr>
          <a:xfrm>
            <a:off x="3063006" y="10970705"/>
            <a:ext cx="3093170" cy="769441"/>
          </a:xfrm>
          <a:prstGeom prst="rect">
            <a:avLst/>
          </a:prstGeom>
          <a:noFill/>
        </p:spPr>
        <p:txBody>
          <a:bodyPr wrap="square" rtlCol="0">
            <a:spAutoFit/>
          </a:bodyPr>
          <a:lstStyle/>
          <a:p>
            <a:pPr algn="ctr"/>
            <a:r>
              <a:rPr lang="en-GB" sz="4400" b="1" dirty="0">
                <a:solidFill>
                  <a:schemeClr val="bg1"/>
                </a:solidFill>
              </a:rPr>
              <a:t>Total Score</a:t>
            </a:r>
          </a:p>
        </p:txBody>
      </p:sp>
      <p:sp>
        <p:nvSpPr>
          <p:cNvPr id="55" name="TextBox 54"/>
          <p:cNvSpPr txBox="1"/>
          <p:nvPr/>
        </p:nvSpPr>
        <p:spPr>
          <a:xfrm>
            <a:off x="3063006" y="10303439"/>
            <a:ext cx="3093170" cy="769441"/>
          </a:xfrm>
          <a:prstGeom prst="rect">
            <a:avLst/>
          </a:prstGeom>
          <a:noFill/>
        </p:spPr>
        <p:txBody>
          <a:bodyPr wrap="square" rtlCol="0">
            <a:spAutoFit/>
          </a:bodyPr>
          <a:lstStyle/>
          <a:p>
            <a:pPr algn="ctr"/>
            <a:r>
              <a:rPr lang="en-GB" sz="4400" b="1" dirty="0">
                <a:solidFill>
                  <a:schemeClr val="bg1"/>
                </a:solidFill>
              </a:rPr>
              <a:t>÷</a:t>
            </a:r>
          </a:p>
        </p:txBody>
      </p:sp>
      <p:grpSp>
        <p:nvGrpSpPr>
          <p:cNvPr id="24" name="Group 23"/>
          <p:cNvGrpSpPr/>
          <p:nvPr/>
        </p:nvGrpSpPr>
        <p:grpSpPr>
          <a:xfrm>
            <a:off x="32262" y="535474"/>
            <a:ext cx="8277724" cy="6858000"/>
            <a:chOff x="-6439770" y="4960085"/>
            <a:chExt cx="8277724" cy="6858000"/>
          </a:xfrm>
        </p:grpSpPr>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39770" y="4960085"/>
              <a:ext cx="4848301" cy="6858000"/>
            </a:xfrm>
            <a:prstGeom prst="rect">
              <a:avLst/>
            </a:prstGeom>
          </p:spPr>
        </p:pic>
        <p:sp>
          <p:nvSpPr>
            <p:cNvPr id="21" name="TextBox 20"/>
            <p:cNvSpPr txBox="1"/>
            <p:nvPr/>
          </p:nvSpPr>
          <p:spPr>
            <a:xfrm>
              <a:off x="-2988473" y="7192969"/>
              <a:ext cx="4826427" cy="2123658"/>
            </a:xfrm>
            <a:prstGeom prst="rect">
              <a:avLst/>
            </a:prstGeom>
            <a:noFill/>
          </p:spPr>
          <p:txBody>
            <a:bodyPr wrap="square" rtlCol="0">
              <a:spAutoFit/>
            </a:bodyPr>
            <a:lstStyle/>
            <a:p>
              <a:pPr algn="ctr"/>
              <a:r>
                <a:rPr lang="en-GB" sz="4400" dirty="0">
                  <a:solidFill>
                    <a:schemeClr val="bg1"/>
                  </a:solidFill>
                </a:rPr>
                <a:t>Unsigned Act</a:t>
              </a:r>
            </a:p>
            <a:p>
              <a:pPr algn="ctr"/>
              <a:endParaRPr lang="en-GB" sz="4400" dirty="0">
                <a:solidFill>
                  <a:schemeClr val="bg1"/>
                </a:solidFill>
              </a:endParaRPr>
            </a:p>
            <a:p>
              <a:pPr algn="ctr"/>
              <a:r>
                <a:rPr lang="en-GB" sz="4400" dirty="0">
                  <a:solidFill>
                    <a:schemeClr val="bg1"/>
                  </a:solidFill>
                </a:rPr>
                <a:t>7 seconds/question</a:t>
              </a:r>
            </a:p>
          </p:txBody>
        </p:sp>
      </p:grpSp>
      <p:grpSp>
        <p:nvGrpSpPr>
          <p:cNvPr id="27" name="Group 26"/>
          <p:cNvGrpSpPr/>
          <p:nvPr/>
        </p:nvGrpSpPr>
        <p:grpSpPr>
          <a:xfrm>
            <a:off x="-1356106" y="-280339"/>
            <a:ext cx="9416751" cy="9484606"/>
            <a:chOff x="8718247" y="4373711"/>
            <a:chExt cx="8500285" cy="8561536"/>
          </a:xfrm>
        </p:grpSpPr>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18247" y="4373711"/>
              <a:ext cx="6052625" cy="8561536"/>
            </a:xfrm>
            <a:prstGeom prst="rect">
              <a:avLst/>
            </a:prstGeom>
          </p:spPr>
        </p:pic>
        <p:sp>
          <p:nvSpPr>
            <p:cNvPr id="28" name="TextBox 27"/>
            <p:cNvSpPr txBox="1"/>
            <p:nvPr/>
          </p:nvSpPr>
          <p:spPr>
            <a:xfrm>
              <a:off x="12392105" y="7192969"/>
              <a:ext cx="4826427" cy="2123658"/>
            </a:xfrm>
            <a:prstGeom prst="rect">
              <a:avLst/>
            </a:prstGeom>
            <a:noFill/>
          </p:spPr>
          <p:txBody>
            <a:bodyPr wrap="square" rtlCol="0">
              <a:spAutoFit/>
            </a:bodyPr>
            <a:lstStyle/>
            <a:p>
              <a:pPr algn="ctr"/>
              <a:r>
                <a:rPr lang="en-GB" sz="4400" dirty="0" err="1">
                  <a:solidFill>
                    <a:schemeClr val="bg1"/>
                  </a:solidFill>
                </a:rPr>
                <a:t>Gigger</a:t>
              </a:r>
              <a:endParaRPr lang="en-GB" sz="4400" dirty="0">
                <a:solidFill>
                  <a:schemeClr val="bg1"/>
                </a:solidFill>
              </a:endParaRPr>
            </a:p>
            <a:p>
              <a:pPr algn="ctr"/>
              <a:endParaRPr lang="en-GB" sz="4400" dirty="0">
                <a:solidFill>
                  <a:schemeClr val="bg1"/>
                </a:solidFill>
              </a:endParaRPr>
            </a:p>
            <a:p>
              <a:pPr algn="ctr"/>
              <a:r>
                <a:rPr lang="en-GB" sz="4400" dirty="0">
                  <a:solidFill>
                    <a:schemeClr val="bg1"/>
                  </a:solidFill>
                </a:rPr>
                <a:t>8 seconds/question</a:t>
              </a:r>
            </a:p>
          </p:txBody>
        </p:sp>
      </p:grpSp>
      <p:grpSp>
        <p:nvGrpSpPr>
          <p:cNvPr id="41" name="Group 40"/>
          <p:cNvGrpSpPr/>
          <p:nvPr/>
        </p:nvGrpSpPr>
        <p:grpSpPr>
          <a:xfrm>
            <a:off x="75318" y="535474"/>
            <a:ext cx="8211939" cy="6478792"/>
            <a:chOff x="641847" y="714177"/>
            <a:chExt cx="8211939" cy="6478792"/>
          </a:xfrm>
        </p:grpSpPr>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1847" y="714177"/>
              <a:ext cx="4580218" cy="6478792"/>
            </a:xfrm>
            <a:prstGeom prst="rect">
              <a:avLst/>
            </a:prstGeom>
          </p:spPr>
        </p:pic>
        <p:sp>
          <p:nvSpPr>
            <p:cNvPr id="29" name="TextBox 28"/>
            <p:cNvSpPr txBox="1"/>
            <p:nvPr/>
          </p:nvSpPr>
          <p:spPr>
            <a:xfrm>
              <a:off x="3547792" y="3088068"/>
              <a:ext cx="5305994" cy="2123658"/>
            </a:xfrm>
            <a:prstGeom prst="rect">
              <a:avLst/>
            </a:prstGeom>
            <a:noFill/>
          </p:spPr>
          <p:txBody>
            <a:bodyPr wrap="square" rtlCol="0">
              <a:spAutoFit/>
            </a:bodyPr>
            <a:lstStyle/>
            <a:p>
              <a:pPr algn="ctr"/>
              <a:r>
                <a:rPr lang="en-GB" sz="4400" dirty="0">
                  <a:solidFill>
                    <a:schemeClr val="bg1"/>
                  </a:solidFill>
                </a:rPr>
                <a:t>Wannabe</a:t>
              </a:r>
            </a:p>
            <a:p>
              <a:pPr algn="ctr"/>
              <a:endParaRPr lang="en-GB" sz="4400" dirty="0">
                <a:solidFill>
                  <a:schemeClr val="bg1"/>
                </a:solidFill>
              </a:endParaRPr>
            </a:p>
            <a:p>
              <a:pPr algn="ctr"/>
              <a:r>
                <a:rPr lang="en-GB" sz="4400" dirty="0">
                  <a:solidFill>
                    <a:schemeClr val="bg1"/>
                  </a:solidFill>
                </a:rPr>
                <a:t>+10 seconds/question</a:t>
              </a:r>
            </a:p>
          </p:txBody>
        </p:sp>
      </p:grpSp>
      <p:grpSp>
        <p:nvGrpSpPr>
          <p:cNvPr id="26" name="Group 25"/>
          <p:cNvGrpSpPr/>
          <p:nvPr/>
        </p:nvGrpSpPr>
        <p:grpSpPr>
          <a:xfrm>
            <a:off x="401278" y="679642"/>
            <a:ext cx="8273736" cy="6858000"/>
            <a:chOff x="11533367" y="-2547664"/>
            <a:chExt cx="8273736" cy="6858000"/>
          </a:xfrm>
        </p:grpSpPr>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533367" y="-2547664"/>
              <a:ext cx="4848301" cy="6858000"/>
            </a:xfrm>
            <a:prstGeom prst="rect">
              <a:avLst/>
            </a:prstGeom>
          </p:spPr>
        </p:pic>
        <p:sp>
          <p:nvSpPr>
            <p:cNvPr id="30" name="TextBox 29"/>
            <p:cNvSpPr txBox="1"/>
            <p:nvPr/>
          </p:nvSpPr>
          <p:spPr>
            <a:xfrm>
              <a:off x="14818501" y="-1052781"/>
              <a:ext cx="4988602" cy="2123658"/>
            </a:xfrm>
            <a:prstGeom prst="rect">
              <a:avLst/>
            </a:prstGeom>
            <a:noFill/>
          </p:spPr>
          <p:txBody>
            <a:bodyPr wrap="square" rtlCol="0">
              <a:spAutoFit/>
            </a:bodyPr>
            <a:lstStyle/>
            <a:p>
              <a:pPr algn="ctr"/>
              <a:r>
                <a:rPr lang="en-GB" sz="4400" dirty="0">
                  <a:solidFill>
                    <a:schemeClr val="bg1"/>
                  </a:solidFill>
                </a:rPr>
                <a:t>Rock Star</a:t>
              </a:r>
            </a:p>
            <a:p>
              <a:pPr algn="ctr"/>
              <a:endParaRPr lang="en-GB" sz="4400" dirty="0">
                <a:solidFill>
                  <a:schemeClr val="bg1"/>
                </a:solidFill>
              </a:endParaRPr>
            </a:p>
            <a:p>
              <a:pPr algn="ctr"/>
              <a:r>
                <a:rPr lang="en-GB" sz="4400" dirty="0">
                  <a:solidFill>
                    <a:schemeClr val="bg1"/>
                  </a:solidFill>
                </a:rPr>
                <a:t>3 seconds/question</a:t>
              </a:r>
            </a:p>
          </p:txBody>
        </p:sp>
      </p:grpSp>
      <p:grpSp>
        <p:nvGrpSpPr>
          <p:cNvPr id="38" name="Group 37"/>
          <p:cNvGrpSpPr/>
          <p:nvPr/>
        </p:nvGrpSpPr>
        <p:grpSpPr>
          <a:xfrm>
            <a:off x="-565679" y="-643548"/>
            <a:ext cx="9269282" cy="8728084"/>
            <a:chOff x="10928754" y="330276"/>
            <a:chExt cx="9269282" cy="8728084"/>
          </a:xfrm>
        </p:grpSpPr>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928754" y="330276"/>
              <a:ext cx="6170368" cy="8728084"/>
            </a:xfrm>
            <a:prstGeom prst="rect">
              <a:avLst/>
            </a:prstGeom>
          </p:spPr>
        </p:pic>
        <p:sp>
          <p:nvSpPr>
            <p:cNvPr id="31" name="TextBox 30"/>
            <p:cNvSpPr txBox="1"/>
            <p:nvPr/>
          </p:nvSpPr>
          <p:spPr>
            <a:xfrm>
              <a:off x="15209434" y="3549766"/>
              <a:ext cx="4988602" cy="2123658"/>
            </a:xfrm>
            <a:prstGeom prst="rect">
              <a:avLst/>
            </a:prstGeom>
            <a:noFill/>
          </p:spPr>
          <p:txBody>
            <a:bodyPr wrap="square" rtlCol="0">
              <a:spAutoFit/>
            </a:bodyPr>
            <a:lstStyle/>
            <a:p>
              <a:pPr algn="ctr"/>
              <a:r>
                <a:rPr lang="en-GB" sz="4400" dirty="0">
                  <a:solidFill>
                    <a:schemeClr val="bg1"/>
                  </a:solidFill>
                </a:rPr>
                <a:t>Breakthrough Artist</a:t>
              </a:r>
            </a:p>
            <a:p>
              <a:pPr algn="ctr"/>
              <a:endParaRPr lang="en-GB" sz="4400" dirty="0">
                <a:solidFill>
                  <a:schemeClr val="bg1"/>
                </a:solidFill>
              </a:endParaRPr>
            </a:p>
            <a:p>
              <a:pPr algn="ctr"/>
              <a:r>
                <a:rPr lang="en-GB" sz="4400" dirty="0">
                  <a:solidFill>
                    <a:schemeClr val="bg1"/>
                  </a:solidFill>
                </a:rPr>
                <a:t>6 seconds/question</a:t>
              </a:r>
            </a:p>
          </p:txBody>
        </p:sp>
      </p:grpSp>
      <p:grpSp>
        <p:nvGrpSpPr>
          <p:cNvPr id="22" name="Group 21"/>
          <p:cNvGrpSpPr/>
          <p:nvPr/>
        </p:nvGrpSpPr>
        <p:grpSpPr>
          <a:xfrm>
            <a:off x="-183701" y="476672"/>
            <a:ext cx="9085815" cy="7358590"/>
            <a:chOff x="-10261648" y="-2808312"/>
            <a:chExt cx="8467726" cy="6858000"/>
          </a:xfrm>
        </p:grpSpPr>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61648" y="-2808312"/>
              <a:ext cx="4848301" cy="6858000"/>
            </a:xfrm>
            <a:prstGeom prst="rect">
              <a:avLst/>
            </a:prstGeom>
          </p:spPr>
        </p:pic>
        <p:sp>
          <p:nvSpPr>
            <p:cNvPr id="32" name="TextBox 31"/>
            <p:cNvSpPr txBox="1"/>
            <p:nvPr/>
          </p:nvSpPr>
          <p:spPr>
            <a:xfrm>
              <a:off x="-6782524" y="-726860"/>
              <a:ext cx="4988602" cy="2123658"/>
            </a:xfrm>
            <a:prstGeom prst="rect">
              <a:avLst/>
            </a:prstGeom>
            <a:noFill/>
          </p:spPr>
          <p:txBody>
            <a:bodyPr wrap="square" rtlCol="0">
              <a:spAutoFit/>
            </a:bodyPr>
            <a:lstStyle/>
            <a:p>
              <a:pPr algn="ctr"/>
              <a:r>
                <a:rPr lang="en-GB" sz="4400" dirty="0">
                  <a:solidFill>
                    <a:schemeClr val="bg1"/>
                  </a:solidFill>
                </a:rPr>
                <a:t>Support Act</a:t>
              </a:r>
            </a:p>
            <a:p>
              <a:pPr algn="ctr"/>
              <a:endParaRPr lang="en-GB" sz="4400" dirty="0">
                <a:solidFill>
                  <a:schemeClr val="bg1"/>
                </a:solidFill>
              </a:endParaRPr>
            </a:p>
            <a:p>
              <a:pPr algn="ctr"/>
              <a:r>
                <a:rPr lang="en-GB" sz="4400" dirty="0">
                  <a:solidFill>
                    <a:schemeClr val="bg1"/>
                  </a:solidFill>
                </a:rPr>
                <a:t>5 seconds/question</a:t>
              </a:r>
            </a:p>
          </p:txBody>
        </p:sp>
      </p:grpSp>
      <p:grpSp>
        <p:nvGrpSpPr>
          <p:cNvPr id="40" name="Group 39"/>
          <p:cNvGrpSpPr/>
          <p:nvPr/>
        </p:nvGrpSpPr>
        <p:grpSpPr>
          <a:xfrm>
            <a:off x="312342" y="616042"/>
            <a:ext cx="7545789" cy="6858000"/>
            <a:chOff x="-10280871" y="9316627"/>
            <a:chExt cx="7545789" cy="6858000"/>
          </a:xfrm>
        </p:grpSpPr>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280871" y="9316627"/>
              <a:ext cx="4848301" cy="6858000"/>
            </a:xfrm>
            <a:prstGeom prst="rect">
              <a:avLst/>
            </a:prstGeom>
          </p:spPr>
        </p:pic>
        <p:sp>
          <p:nvSpPr>
            <p:cNvPr id="33" name="TextBox 32"/>
            <p:cNvSpPr txBox="1"/>
            <p:nvPr/>
          </p:nvSpPr>
          <p:spPr>
            <a:xfrm>
              <a:off x="-7723684" y="11794723"/>
              <a:ext cx="4988602" cy="2123658"/>
            </a:xfrm>
            <a:prstGeom prst="rect">
              <a:avLst/>
            </a:prstGeom>
            <a:noFill/>
          </p:spPr>
          <p:txBody>
            <a:bodyPr wrap="square" rtlCol="0">
              <a:spAutoFit/>
            </a:bodyPr>
            <a:lstStyle/>
            <a:p>
              <a:pPr algn="ctr"/>
              <a:r>
                <a:rPr lang="en-GB" sz="4400" dirty="0">
                  <a:solidFill>
                    <a:schemeClr val="bg1"/>
                  </a:solidFill>
                </a:rPr>
                <a:t>Headliner</a:t>
              </a:r>
            </a:p>
            <a:p>
              <a:pPr algn="ctr"/>
              <a:endParaRPr lang="en-GB" sz="4400" dirty="0">
                <a:solidFill>
                  <a:schemeClr val="bg1"/>
                </a:solidFill>
              </a:endParaRPr>
            </a:p>
            <a:p>
              <a:pPr algn="ctr"/>
              <a:r>
                <a:rPr lang="en-GB" sz="4400" dirty="0">
                  <a:solidFill>
                    <a:schemeClr val="bg1"/>
                  </a:solidFill>
                </a:rPr>
                <a:t>4 seconds/question</a:t>
              </a:r>
            </a:p>
          </p:txBody>
        </p:sp>
      </p:grpSp>
      <p:grpSp>
        <p:nvGrpSpPr>
          <p:cNvPr id="23" name="Group 22"/>
          <p:cNvGrpSpPr/>
          <p:nvPr/>
        </p:nvGrpSpPr>
        <p:grpSpPr>
          <a:xfrm>
            <a:off x="-73105" y="52422"/>
            <a:ext cx="8762524" cy="7548819"/>
            <a:chOff x="-8633703" y="1396798"/>
            <a:chExt cx="7960635" cy="6858000"/>
          </a:xfrm>
        </p:grpSpPr>
        <p:pic>
          <p:nvPicPr>
            <p:cNvPr id="13" name="Picture 1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633703" y="1396798"/>
              <a:ext cx="4848301" cy="6858000"/>
            </a:xfrm>
            <a:prstGeom prst="rect">
              <a:avLst/>
            </a:prstGeom>
          </p:spPr>
        </p:pic>
        <p:sp>
          <p:nvSpPr>
            <p:cNvPr id="34" name="TextBox 33"/>
            <p:cNvSpPr txBox="1"/>
            <p:nvPr/>
          </p:nvSpPr>
          <p:spPr>
            <a:xfrm>
              <a:off x="-5661670" y="3709383"/>
              <a:ext cx="4988602" cy="2123658"/>
            </a:xfrm>
            <a:prstGeom prst="rect">
              <a:avLst/>
            </a:prstGeom>
            <a:noFill/>
          </p:spPr>
          <p:txBody>
            <a:bodyPr wrap="square" rtlCol="0">
              <a:spAutoFit/>
            </a:bodyPr>
            <a:lstStyle/>
            <a:p>
              <a:pPr algn="ctr"/>
              <a:r>
                <a:rPr lang="en-GB" sz="4400" dirty="0">
                  <a:solidFill>
                    <a:schemeClr val="bg1"/>
                  </a:solidFill>
                </a:rPr>
                <a:t>Garage Rocker</a:t>
              </a:r>
            </a:p>
            <a:p>
              <a:pPr algn="ctr"/>
              <a:endParaRPr lang="en-GB" sz="4400" dirty="0">
                <a:solidFill>
                  <a:schemeClr val="bg1"/>
                </a:solidFill>
              </a:endParaRPr>
            </a:p>
            <a:p>
              <a:pPr algn="ctr"/>
              <a:r>
                <a:rPr lang="en-GB" sz="4400" dirty="0">
                  <a:solidFill>
                    <a:schemeClr val="bg1"/>
                  </a:solidFill>
                </a:rPr>
                <a:t>10 seconds/question</a:t>
              </a:r>
            </a:p>
          </p:txBody>
        </p:sp>
      </p:grpSp>
      <p:grpSp>
        <p:nvGrpSpPr>
          <p:cNvPr id="25" name="Group 24"/>
          <p:cNvGrpSpPr/>
          <p:nvPr/>
        </p:nvGrpSpPr>
        <p:grpSpPr>
          <a:xfrm>
            <a:off x="-330285" y="193695"/>
            <a:ext cx="8602056" cy="7256537"/>
            <a:chOff x="-2700203" y="-5707345"/>
            <a:chExt cx="8129622" cy="6858000"/>
          </a:xfrm>
        </p:grpSpPr>
        <p:pic>
          <p:nvPicPr>
            <p:cNvPr id="9" name="Picture 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700203" y="-5707345"/>
              <a:ext cx="4848301" cy="6858000"/>
            </a:xfrm>
            <a:prstGeom prst="rect">
              <a:avLst/>
            </a:prstGeom>
          </p:spPr>
        </p:pic>
        <p:sp>
          <p:nvSpPr>
            <p:cNvPr id="35" name="TextBox 34"/>
            <p:cNvSpPr txBox="1"/>
            <p:nvPr/>
          </p:nvSpPr>
          <p:spPr>
            <a:xfrm>
              <a:off x="440817" y="-3276802"/>
              <a:ext cx="4988602" cy="2123658"/>
            </a:xfrm>
            <a:prstGeom prst="rect">
              <a:avLst/>
            </a:prstGeom>
            <a:noFill/>
          </p:spPr>
          <p:txBody>
            <a:bodyPr wrap="square" rtlCol="0">
              <a:spAutoFit/>
            </a:bodyPr>
            <a:lstStyle/>
            <a:p>
              <a:pPr algn="ctr"/>
              <a:r>
                <a:rPr lang="en-GB" sz="4400" dirty="0">
                  <a:solidFill>
                    <a:schemeClr val="bg1"/>
                  </a:solidFill>
                </a:rPr>
                <a:t>Busker</a:t>
              </a:r>
            </a:p>
            <a:p>
              <a:pPr algn="ctr"/>
              <a:endParaRPr lang="en-GB" sz="4400" dirty="0">
                <a:solidFill>
                  <a:schemeClr val="bg1"/>
                </a:solidFill>
              </a:endParaRPr>
            </a:p>
            <a:p>
              <a:pPr algn="ctr"/>
              <a:r>
                <a:rPr lang="en-GB" sz="4400" dirty="0">
                  <a:solidFill>
                    <a:schemeClr val="bg1"/>
                  </a:solidFill>
                </a:rPr>
                <a:t>9 seconds/question</a:t>
              </a:r>
            </a:p>
          </p:txBody>
        </p:sp>
      </p:grpSp>
      <p:grpSp>
        <p:nvGrpSpPr>
          <p:cNvPr id="39" name="Group 38"/>
          <p:cNvGrpSpPr/>
          <p:nvPr/>
        </p:nvGrpSpPr>
        <p:grpSpPr>
          <a:xfrm>
            <a:off x="529617" y="316433"/>
            <a:ext cx="8879044" cy="6858000"/>
            <a:chOff x="9366319" y="8770260"/>
            <a:chExt cx="8879044" cy="6858000"/>
          </a:xfrm>
        </p:grpSpPr>
        <p:pic>
          <p:nvPicPr>
            <p:cNvPr id="17" name="Picture 1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366319" y="8770260"/>
              <a:ext cx="4848301" cy="6858000"/>
            </a:xfrm>
            <a:prstGeom prst="rect">
              <a:avLst/>
            </a:prstGeom>
          </p:spPr>
        </p:pic>
        <p:sp>
          <p:nvSpPr>
            <p:cNvPr id="37" name="TextBox 36"/>
            <p:cNvSpPr txBox="1"/>
            <p:nvPr/>
          </p:nvSpPr>
          <p:spPr>
            <a:xfrm>
              <a:off x="13418936" y="10711782"/>
              <a:ext cx="4826427" cy="2862322"/>
            </a:xfrm>
            <a:prstGeom prst="rect">
              <a:avLst/>
            </a:prstGeom>
            <a:noFill/>
          </p:spPr>
          <p:txBody>
            <a:bodyPr wrap="square" rtlCol="0">
              <a:spAutoFit/>
            </a:bodyPr>
            <a:lstStyle/>
            <a:p>
              <a:pPr algn="ctr"/>
              <a:r>
                <a:rPr lang="en-GB" sz="4400" dirty="0">
                  <a:solidFill>
                    <a:srgbClr val="FFC000"/>
                  </a:solidFill>
                  <a:latin typeface="vtks Rude Metal shadow" panose="02000000000000000000" pitchFamily="2" charset="0"/>
                </a:rPr>
                <a:t>Rock Hero</a:t>
              </a:r>
            </a:p>
            <a:p>
              <a:pPr algn="ctr"/>
              <a:endParaRPr lang="en-GB" sz="4400" dirty="0">
                <a:solidFill>
                  <a:srgbClr val="FFC000"/>
                </a:solidFill>
                <a:latin typeface="vtks Rude Metal shadow" panose="02000000000000000000" pitchFamily="2" charset="0"/>
              </a:endParaRPr>
            </a:p>
            <a:p>
              <a:pPr algn="ctr"/>
              <a:r>
                <a:rPr lang="en-GB" sz="4400" dirty="0">
                  <a:solidFill>
                    <a:srgbClr val="FFC000"/>
                  </a:solidFill>
                  <a:latin typeface="vtks Rude Metal shadow" panose="02000000000000000000" pitchFamily="2" charset="0"/>
                </a:rPr>
                <a:t>one</a:t>
              </a:r>
              <a:r>
                <a:rPr lang="en-GB" sz="4800" b="1" dirty="0">
                  <a:solidFill>
                    <a:srgbClr val="FFC000"/>
                  </a:solidFill>
                  <a:latin typeface="vtks Rude Metal shadow" panose="02000000000000000000" pitchFamily="2" charset="0"/>
                </a:rPr>
                <a:t> </a:t>
              </a:r>
              <a:r>
                <a:rPr lang="en-GB" sz="4400" dirty="0">
                  <a:solidFill>
                    <a:srgbClr val="FFC000"/>
                  </a:solidFill>
                  <a:latin typeface="vtks Rude Metal shadow" panose="02000000000000000000" pitchFamily="2" charset="0"/>
                </a:rPr>
                <a:t>second</a:t>
              </a:r>
            </a:p>
            <a:p>
              <a:pPr algn="ctr"/>
              <a:r>
                <a:rPr lang="en-GB" sz="4400" dirty="0">
                  <a:solidFill>
                    <a:srgbClr val="FFC000"/>
                  </a:solidFill>
                  <a:latin typeface="vtks Rude Metal shadow" panose="02000000000000000000" pitchFamily="2" charset="0"/>
                </a:rPr>
                <a:t>per question</a:t>
              </a:r>
            </a:p>
          </p:txBody>
        </p:sp>
      </p:grpSp>
      <p:grpSp>
        <p:nvGrpSpPr>
          <p:cNvPr id="42" name="Group 41"/>
          <p:cNvGrpSpPr/>
          <p:nvPr/>
        </p:nvGrpSpPr>
        <p:grpSpPr>
          <a:xfrm>
            <a:off x="843867" y="2257955"/>
            <a:ext cx="7882060" cy="2832924"/>
            <a:chOff x="843867" y="2257955"/>
            <a:chExt cx="7882060" cy="2832924"/>
          </a:xfrm>
        </p:grpSpPr>
        <p:pic>
          <p:nvPicPr>
            <p:cNvPr id="1027" name="Picture 3"/>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867" y="2257955"/>
              <a:ext cx="3512752" cy="283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899500" y="2768358"/>
              <a:ext cx="4826427" cy="2123658"/>
            </a:xfrm>
            <a:prstGeom prst="rect">
              <a:avLst/>
            </a:prstGeom>
            <a:noFill/>
          </p:spPr>
          <p:txBody>
            <a:bodyPr wrap="square" rtlCol="0">
              <a:spAutoFit/>
            </a:bodyPr>
            <a:lstStyle/>
            <a:p>
              <a:pPr algn="ctr"/>
              <a:r>
                <a:rPr lang="en-GB" sz="4400" dirty="0" smtClean="0">
                  <a:solidFill>
                    <a:schemeClr val="bg1"/>
                  </a:solidFill>
                </a:rPr>
                <a:t>Rock Legend</a:t>
              </a:r>
              <a:endParaRPr lang="en-GB" sz="4400" dirty="0">
                <a:solidFill>
                  <a:schemeClr val="bg1"/>
                </a:solidFill>
              </a:endParaRPr>
            </a:p>
            <a:p>
              <a:pPr algn="ctr"/>
              <a:endParaRPr lang="en-GB" sz="4400" dirty="0">
                <a:solidFill>
                  <a:schemeClr val="bg1"/>
                </a:solidFill>
              </a:endParaRPr>
            </a:p>
            <a:p>
              <a:pPr algn="ctr"/>
              <a:r>
                <a:rPr lang="en-GB" sz="4400" dirty="0" smtClean="0">
                  <a:solidFill>
                    <a:schemeClr val="bg1"/>
                  </a:solidFill>
                </a:rPr>
                <a:t>2 </a:t>
              </a:r>
              <a:r>
                <a:rPr lang="en-GB" sz="4400" dirty="0">
                  <a:solidFill>
                    <a:schemeClr val="bg1"/>
                  </a:solidFill>
                </a:rPr>
                <a:t>seconds/question</a:t>
              </a:r>
            </a:p>
          </p:txBody>
        </p:sp>
      </p:grpSp>
    </p:spTree>
    <p:extLst>
      <p:ext uri="{BB962C8B-B14F-4D97-AF65-F5344CB8AC3E}">
        <p14:creationId xmlns:p14="http://schemas.microsoft.com/office/powerpoint/2010/main" val="19206148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xit" presetSubtype="2" fill="hold" nodeType="withEffect">
                                  <p:stCondLst>
                                    <p:cond delay="0"/>
                                  </p:stCondLst>
                                  <p:childTnLst>
                                    <p:anim calcmode="lin" valueType="num">
                                      <p:cBhvr additive="base">
                                        <p:cTn id="16" dur="500"/>
                                        <p:tgtEl>
                                          <p:spTgt spid="41"/>
                                        </p:tgtEl>
                                        <p:attrNameLst>
                                          <p:attrName>ppt_x</p:attrName>
                                        </p:attrNameLst>
                                      </p:cBhvr>
                                      <p:tavLst>
                                        <p:tav tm="0">
                                          <p:val>
                                            <p:strVal val="ppt_x"/>
                                          </p:val>
                                        </p:tav>
                                        <p:tav tm="100000">
                                          <p:val>
                                            <p:strVal val="1+ppt_w/2"/>
                                          </p:val>
                                        </p:tav>
                                      </p:tavLst>
                                    </p:anim>
                                    <p:anim calcmode="lin" valueType="num">
                                      <p:cBhvr additive="base">
                                        <p:cTn id="17" dur="500"/>
                                        <p:tgtEl>
                                          <p:spTgt spid="41"/>
                                        </p:tgtEl>
                                        <p:attrNameLst>
                                          <p:attrName>ppt_y</p:attrName>
                                        </p:attrNameLst>
                                      </p:cBhvr>
                                      <p:tavLst>
                                        <p:tav tm="0">
                                          <p:val>
                                            <p:strVal val="ppt_y"/>
                                          </p:val>
                                        </p:tav>
                                        <p:tav tm="100000">
                                          <p:val>
                                            <p:strVal val="ppt_y"/>
                                          </p:val>
                                        </p:tav>
                                      </p:tavLst>
                                    </p:anim>
                                    <p:set>
                                      <p:cBhvr>
                                        <p:cTn id="18" dur="1" fill="hold">
                                          <p:stCondLst>
                                            <p:cond delay="499"/>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xit" presetSubtype="2" fill="hold" nodeType="with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1+ppt_w/2"/>
                                          </p:val>
                                        </p:tav>
                                      </p:tavLst>
                                    </p:anim>
                                    <p:anim calcmode="lin" valueType="num">
                                      <p:cBhvr additive="base">
                                        <p:cTn id="27" dur="500"/>
                                        <p:tgtEl>
                                          <p:spTgt spid="23"/>
                                        </p:tgtEl>
                                        <p:attrNameLst>
                                          <p:attrName>ppt_y</p:attrName>
                                        </p:attrNameLst>
                                      </p:cBhvr>
                                      <p:tavLst>
                                        <p:tav tm="0">
                                          <p:val>
                                            <p:strVal val="ppt_y"/>
                                          </p:val>
                                        </p:tav>
                                        <p:tav tm="100000">
                                          <p:val>
                                            <p:strVal val="ppt_y"/>
                                          </p:val>
                                        </p:tav>
                                      </p:tavLst>
                                    </p:anim>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xit" presetSubtype="2" fill="hold" nodeType="with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1+ppt_w/2"/>
                                          </p:val>
                                        </p:tav>
                                      </p:tavLst>
                                    </p:anim>
                                    <p:anim calcmode="lin" valueType="num">
                                      <p:cBhvr additive="base">
                                        <p:cTn id="37" dur="500"/>
                                        <p:tgtEl>
                                          <p:spTgt spid="25"/>
                                        </p:tgtEl>
                                        <p:attrNameLst>
                                          <p:attrName>ppt_y</p:attrName>
                                        </p:attrNameLst>
                                      </p:cBhvr>
                                      <p:tavLst>
                                        <p:tav tm="0">
                                          <p:val>
                                            <p:strVal val="ppt_y"/>
                                          </p:val>
                                        </p:tav>
                                        <p:tav tm="100000">
                                          <p:val>
                                            <p:strVal val="ppt_y"/>
                                          </p:val>
                                        </p:tav>
                                      </p:tavLst>
                                    </p:anim>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xit" presetSubtype="2" fill="hold" nodeType="withEffect">
                                  <p:stCondLst>
                                    <p:cond delay="0"/>
                                  </p:stCondLst>
                                  <p:childTnLst>
                                    <p:anim calcmode="lin" valueType="num">
                                      <p:cBhvr additive="base">
                                        <p:cTn id="46" dur="500"/>
                                        <p:tgtEl>
                                          <p:spTgt spid="27"/>
                                        </p:tgtEl>
                                        <p:attrNameLst>
                                          <p:attrName>ppt_x</p:attrName>
                                        </p:attrNameLst>
                                      </p:cBhvr>
                                      <p:tavLst>
                                        <p:tav tm="0">
                                          <p:val>
                                            <p:strVal val="ppt_x"/>
                                          </p:val>
                                        </p:tav>
                                        <p:tav tm="100000">
                                          <p:val>
                                            <p:strVal val="1+ppt_w/2"/>
                                          </p:val>
                                        </p:tav>
                                      </p:tavLst>
                                    </p:anim>
                                    <p:anim calcmode="lin" valueType="num">
                                      <p:cBhvr additive="base">
                                        <p:cTn id="47" dur="500"/>
                                        <p:tgtEl>
                                          <p:spTgt spid="27"/>
                                        </p:tgtEl>
                                        <p:attrNameLst>
                                          <p:attrName>ppt_y</p:attrName>
                                        </p:attrNameLst>
                                      </p:cBhvr>
                                      <p:tavLst>
                                        <p:tav tm="0">
                                          <p:val>
                                            <p:strVal val="ppt_y"/>
                                          </p:val>
                                        </p:tav>
                                        <p:tav tm="100000">
                                          <p:val>
                                            <p:strVal val="ppt_y"/>
                                          </p:val>
                                        </p:tav>
                                      </p:tavLst>
                                    </p:anim>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par>
                                <p:cTn id="55" presetID="2" presetClass="exit" presetSubtype="2" fill="hold" nodeType="withEffect">
                                  <p:stCondLst>
                                    <p:cond delay="0"/>
                                  </p:stCondLst>
                                  <p:childTnLst>
                                    <p:anim calcmode="lin" valueType="num">
                                      <p:cBhvr additive="base">
                                        <p:cTn id="56" dur="500"/>
                                        <p:tgtEl>
                                          <p:spTgt spid="24"/>
                                        </p:tgtEl>
                                        <p:attrNameLst>
                                          <p:attrName>ppt_x</p:attrName>
                                        </p:attrNameLst>
                                      </p:cBhvr>
                                      <p:tavLst>
                                        <p:tav tm="0">
                                          <p:val>
                                            <p:strVal val="ppt_x"/>
                                          </p:val>
                                        </p:tav>
                                        <p:tav tm="100000">
                                          <p:val>
                                            <p:strVal val="1+ppt_w/2"/>
                                          </p:val>
                                        </p:tav>
                                      </p:tavLst>
                                    </p:anim>
                                    <p:anim calcmode="lin" valueType="num">
                                      <p:cBhvr additive="base">
                                        <p:cTn id="57" dur="500"/>
                                        <p:tgtEl>
                                          <p:spTgt spid="24"/>
                                        </p:tgtEl>
                                        <p:attrNameLst>
                                          <p:attrName>ppt_y</p:attrName>
                                        </p:attrNameLst>
                                      </p:cBhvr>
                                      <p:tavLst>
                                        <p:tav tm="0">
                                          <p:val>
                                            <p:strVal val="ppt_y"/>
                                          </p:val>
                                        </p:tav>
                                        <p:tav tm="100000">
                                          <p:val>
                                            <p:strVal val="ppt_y"/>
                                          </p:val>
                                        </p:tav>
                                      </p:tavLst>
                                    </p:anim>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par>
                                <p:cTn id="65" presetID="2" presetClass="exit" presetSubtype="2" fill="hold" nodeType="withEffect">
                                  <p:stCondLst>
                                    <p:cond delay="0"/>
                                  </p:stCondLst>
                                  <p:childTnLst>
                                    <p:anim calcmode="lin" valueType="num">
                                      <p:cBhvr additive="base">
                                        <p:cTn id="66" dur="500"/>
                                        <p:tgtEl>
                                          <p:spTgt spid="38"/>
                                        </p:tgtEl>
                                        <p:attrNameLst>
                                          <p:attrName>ppt_x</p:attrName>
                                        </p:attrNameLst>
                                      </p:cBhvr>
                                      <p:tavLst>
                                        <p:tav tm="0">
                                          <p:val>
                                            <p:strVal val="ppt_x"/>
                                          </p:val>
                                        </p:tav>
                                        <p:tav tm="100000">
                                          <p:val>
                                            <p:strVal val="1+ppt_w/2"/>
                                          </p:val>
                                        </p:tav>
                                      </p:tavLst>
                                    </p:anim>
                                    <p:anim calcmode="lin" valueType="num">
                                      <p:cBhvr additive="base">
                                        <p:cTn id="67" dur="500"/>
                                        <p:tgtEl>
                                          <p:spTgt spid="38"/>
                                        </p:tgtEl>
                                        <p:attrNameLst>
                                          <p:attrName>ppt_y</p:attrName>
                                        </p:attrNameLst>
                                      </p:cBhvr>
                                      <p:tavLst>
                                        <p:tav tm="0">
                                          <p:val>
                                            <p:strVal val="ppt_y"/>
                                          </p:val>
                                        </p:tav>
                                        <p:tav tm="100000">
                                          <p:val>
                                            <p:strVal val="ppt_y"/>
                                          </p:val>
                                        </p:tav>
                                      </p:tavLst>
                                    </p:anim>
                                    <p:set>
                                      <p:cBhvr>
                                        <p:cTn id="68" dur="1" fill="hold">
                                          <p:stCondLst>
                                            <p:cond delay="499"/>
                                          </p:stCondLst>
                                        </p:cTn>
                                        <p:tgtEl>
                                          <p:spTgt spid="3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0-#ppt_w/2"/>
                                          </p:val>
                                        </p:tav>
                                        <p:tav tm="100000">
                                          <p:val>
                                            <p:strVal val="#ppt_x"/>
                                          </p:val>
                                        </p:tav>
                                      </p:tavLst>
                                    </p:anim>
                                    <p:anim calcmode="lin" valueType="num">
                                      <p:cBhvr additive="base">
                                        <p:cTn id="74" dur="500" fill="hold"/>
                                        <p:tgtEl>
                                          <p:spTgt spid="40"/>
                                        </p:tgtEl>
                                        <p:attrNameLst>
                                          <p:attrName>ppt_y</p:attrName>
                                        </p:attrNameLst>
                                      </p:cBhvr>
                                      <p:tavLst>
                                        <p:tav tm="0">
                                          <p:val>
                                            <p:strVal val="#ppt_y"/>
                                          </p:val>
                                        </p:tav>
                                        <p:tav tm="100000">
                                          <p:val>
                                            <p:strVal val="#ppt_y"/>
                                          </p:val>
                                        </p:tav>
                                      </p:tavLst>
                                    </p:anim>
                                  </p:childTnLst>
                                </p:cTn>
                              </p:par>
                              <p:par>
                                <p:cTn id="75" presetID="2" presetClass="exit" presetSubtype="2" fill="hold" nodeType="withEffect">
                                  <p:stCondLst>
                                    <p:cond delay="0"/>
                                  </p:stCondLst>
                                  <p:childTnLst>
                                    <p:anim calcmode="lin" valueType="num">
                                      <p:cBhvr additive="base">
                                        <p:cTn id="76" dur="500"/>
                                        <p:tgtEl>
                                          <p:spTgt spid="22"/>
                                        </p:tgtEl>
                                        <p:attrNameLst>
                                          <p:attrName>ppt_x</p:attrName>
                                        </p:attrNameLst>
                                      </p:cBhvr>
                                      <p:tavLst>
                                        <p:tav tm="0">
                                          <p:val>
                                            <p:strVal val="ppt_x"/>
                                          </p:val>
                                        </p:tav>
                                        <p:tav tm="100000">
                                          <p:val>
                                            <p:strVal val="1+ppt_w/2"/>
                                          </p:val>
                                        </p:tav>
                                      </p:tavLst>
                                    </p:anim>
                                    <p:anim calcmode="lin" valueType="num">
                                      <p:cBhvr additive="base">
                                        <p:cTn id="77" dur="500"/>
                                        <p:tgtEl>
                                          <p:spTgt spid="22"/>
                                        </p:tgtEl>
                                        <p:attrNameLst>
                                          <p:attrName>ppt_y</p:attrName>
                                        </p:attrNameLst>
                                      </p:cBhvr>
                                      <p:tavLst>
                                        <p:tav tm="0">
                                          <p:val>
                                            <p:strVal val="ppt_y"/>
                                          </p:val>
                                        </p:tav>
                                        <p:tav tm="100000">
                                          <p:val>
                                            <p:strVal val="ppt_y"/>
                                          </p:val>
                                        </p:tav>
                                      </p:tavLst>
                                    </p:anim>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xit" presetSubtype="2" fill="hold" nodeType="withEffect">
                                  <p:stCondLst>
                                    <p:cond delay="0"/>
                                  </p:stCondLst>
                                  <p:childTnLst>
                                    <p:anim calcmode="lin" valueType="num">
                                      <p:cBhvr additive="base">
                                        <p:cTn id="86" dur="500"/>
                                        <p:tgtEl>
                                          <p:spTgt spid="40"/>
                                        </p:tgtEl>
                                        <p:attrNameLst>
                                          <p:attrName>ppt_x</p:attrName>
                                        </p:attrNameLst>
                                      </p:cBhvr>
                                      <p:tavLst>
                                        <p:tav tm="0">
                                          <p:val>
                                            <p:strVal val="ppt_x"/>
                                          </p:val>
                                        </p:tav>
                                        <p:tav tm="100000">
                                          <p:val>
                                            <p:strVal val="1+ppt_w/2"/>
                                          </p:val>
                                        </p:tav>
                                      </p:tavLst>
                                    </p:anim>
                                    <p:anim calcmode="lin" valueType="num">
                                      <p:cBhvr additive="base">
                                        <p:cTn id="87" dur="500"/>
                                        <p:tgtEl>
                                          <p:spTgt spid="40"/>
                                        </p:tgtEl>
                                        <p:attrNameLst>
                                          <p:attrName>ppt_y</p:attrName>
                                        </p:attrNameLst>
                                      </p:cBhvr>
                                      <p:tavLst>
                                        <p:tav tm="0">
                                          <p:val>
                                            <p:strVal val="ppt_y"/>
                                          </p:val>
                                        </p:tav>
                                        <p:tav tm="100000">
                                          <p:val>
                                            <p:strVal val="ppt_y"/>
                                          </p:val>
                                        </p:tav>
                                      </p:tavLst>
                                    </p:anim>
                                    <p:set>
                                      <p:cBhvr>
                                        <p:cTn id="88" dur="1" fill="hold">
                                          <p:stCondLst>
                                            <p:cond delay="499"/>
                                          </p:stCondLst>
                                        </p:cTn>
                                        <p:tgtEl>
                                          <p:spTgt spid="4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0-#ppt_w/2"/>
                                          </p:val>
                                        </p:tav>
                                        <p:tav tm="100000">
                                          <p:val>
                                            <p:strVal val="#ppt_x"/>
                                          </p:val>
                                        </p:tav>
                                      </p:tavLst>
                                    </p:anim>
                                    <p:anim calcmode="lin" valueType="num">
                                      <p:cBhvr additive="base">
                                        <p:cTn id="94" dur="500" fill="hold"/>
                                        <p:tgtEl>
                                          <p:spTgt spid="42"/>
                                        </p:tgtEl>
                                        <p:attrNameLst>
                                          <p:attrName>ppt_y</p:attrName>
                                        </p:attrNameLst>
                                      </p:cBhvr>
                                      <p:tavLst>
                                        <p:tav tm="0">
                                          <p:val>
                                            <p:strVal val="#ppt_y"/>
                                          </p:val>
                                        </p:tav>
                                        <p:tav tm="100000">
                                          <p:val>
                                            <p:strVal val="#ppt_y"/>
                                          </p:val>
                                        </p:tav>
                                      </p:tavLst>
                                    </p:anim>
                                  </p:childTnLst>
                                </p:cTn>
                              </p:par>
                              <p:par>
                                <p:cTn id="95" presetID="2" presetClass="exit" presetSubtype="2" fill="hold" nodeType="withEffect">
                                  <p:stCondLst>
                                    <p:cond delay="0"/>
                                  </p:stCondLst>
                                  <p:childTnLst>
                                    <p:anim calcmode="lin" valueType="num">
                                      <p:cBhvr additive="base">
                                        <p:cTn id="96" dur="500"/>
                                        <p:tgtEl>
                                          <p:spTgt spid="26"/>
                                        </p:tgtEl>
                                        <p:attrNameLst>
                                          <p:attrName>ppt_x</p:attrName>
                                        </p:attrNameLst>
                                      </p:cBhvr>
                                      <p:tavLst>
                                        <p:tav tm="0">
                                          <p:val>
                                            <p:strVal val="ppt_x"/>
                                          </p:val>
                                        </p:tav>
                                        <p:tav tm="100000">
                                          <p:val>
                                            <p:strVal val="1+ppt_w/2"/>
                                          </p:val>
                                        </p:tav>
                                      </p:tavLst>
                                    </p:anim>
                                    <p:anim calcmode="lin" valueType="num">
                                      <p:cBhvr additive="base">
                                        <p:cTn id="97" dur="500"/>
                                        <p:tgtEl>
                                          <p:spTgt spid="26"/>
                                        </p:tgtEl>
                                        <p:attrNameLst>
                                          <p:attrName>ppt_y</p:attrName>
                                        </p:attrNameLst>
                                      </p:cBhvr>
                                      <p:tavLst>
                                        <p:tav tm="0">
                                          <p:val>
                                            <p:strVal val="ppt_y"/>
                                          </p:val>
                                        </p:tav>
                                        <p:tav tm="100000">
                                          <p:val>
                                            <p:strVal val="ppt_y"/>
                                          </p:val>
                                        </p:tav>
                                      </p:tavLst>
                                    </p:anim>
                                    <p:set>
                                      <p:cBhvr>
                                        <p:cTn id="98" dur="1" fill="hold">
                                          <p:stCondLst>
                                            <p:cond delay="499"/>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0-#ppt_w/2"/>
                                          </p:val>
                                        </p:tav>
                                        <p:tav tm="100000">
                                          <p:val>
                                            <p:strVal val="#ppt_x"/>
                                          </p:val>
                                        </p:tav>
                                      </p:tavLst>
                                    </p:anim>
                                    <p:anim calcmode="lin" valueType="num">
                                      <p:cBhvr additive="base">
                                        <p:cTn id="104" dur="500" fill="hold"/>
                                        <p:tgtEl>
                                          <p:spTgt spid="39"/>
                                        </p:tgtEl>
                                        <p:attrNameLst>
                                          <p:attrName>ppt_y</p:attrName>
                                        </p:attrNameLst>
                                      </p:cBhvr>
                                      <p:tavLst>
                                        <p:tav tm="0">
                                          <p:val>
                                            <p:strVal val="#ppt_y"/>
                                          </p:val>
                                        </p:tav>
                                        <p:tav tm="100000">
                                          <p:val>
                                            <p:strVal val="#ppt_y"/>
                                          </p:val>
                                        </p:tav>
                                      </p:tavLst>
                                    </p:anim>
                                  </p:childTnLst>
                                </p:cTn>
                              </p:par>
                              <p:par>
                                <p:cTn id="105" presetID="2" presetClass="exit" presetSubtype="2" fill="hold" nodeType="withEffect">
                                  <p:stCondLst>
                                    <p:cond delay="0"/>
                                  </p:stCondLst>
                                  <p:childTnLst>
                                    <p:anim calcmode="lin" valueType="num">
                                      <p:cBhvr additive="base">
                                        <p:cTn id="106" dur="500"/>
                                        <p:tgtEl>
                                          <p:spTgt spid="42"/>
                                        </p:tgtEl>
                                        <p:attrNameLst>
                                          <p:attrName>ppt_x</p:attrName>
                                        </p:attrNameLst>
                                      </p:cBhvr>
                                      <p:tavLst>
                                        <p:tav tm="0">
                                          <p:val>
                                            <p:strVal val="ppt_x"/>
                                          </p:val>
                                        </p:tav>
                                        <p:tav tm="100000">
                                          <p:val>
                                            <p:strVal val="1+ppt_w/2"/>
                                          </p:val>
                                        </p:tav>
                                      </p:tavLst>
                                    </p:anim>
                                    <p:anim calcmode="lin" valueType="num">
                                      <p:cBhvr additive="base">
                                        <p:cTn id="107" dur="500"/>
                                        <p:tgtEl>
                                          <p:spTgt spid="42"/>
                                        </p:tgtEl>
                                        <p:attrNameLst>
                                          <p:attrName>ppt_y</p:attrName>
                                        </p:attrNameLst>
                                      </p:cBhvr>
                                      <p:tavLst>
                                        <p:tav tm="0">
                                          <p:val>
                                            <p:strVal val="ppt_y"/>
                                          </p:val>
                                        </p:tav>
                                        <p:tav tm="100000">
                                          <p:val>
                                            <p:strVal val="ppt_y"/>
                                          </p:val>
                                        </p:tav>
                                      </p:tavLst>
                                    </p:anim>
                                    <p:set>
                                      <p:cBhvr>
                                        <p:cTn id="108" dur="1" fill="hold">
                                          <p:stCondLst>
                                            <p:cond delay="499"/>
                                          </p:stCondLst>
                                        </p:cTn>
                                        <p:tgtEl>
                                          <p:spTgt spid="4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xit" presetSubtype="2" fill="hold" nodeType="clickEffect">
                                  <p:stCondLst>
                                    <p:cond delay="0"/>
                                  </p:stCondLst>
                                  <p:childTnLst>
                                    <p:anim calcmode="lin" valueType="num">
                                      <p:cBhvr additive="base">
                                        <p:cTn id="112" dur="500"/>
                                        <p:tgtEl>
                                          <p:spTgt spid="39"/>
                                        </p:tgtEl>
                                        <p:attrNameLst>
                                          <p:attrName>ppt_x</p:attrName>
                                        </p:attrNameLst>
                                      </p:cBhvr>
                                      <p:tavLst>
                                        <p:tav tm="0">
                                          <p:val>
                                            <p:strVal val="ppt_x"/>
                                          </p:val>
                                        </p:tav>
                                        <p:tav tm="100000">
                                          <p:val>
                                            <p:strVal val="1+ppt_w/2"/>
                                          </p:val>
                                        </p:tav>
                                      </p:tavLst>
                                    </p:anim>
                                    <p:anim calcmode="lin" valueType="num">
                                      <p:cBhvr additive="base">
                                        <p:cTn id="113" dur="500"/>
                                        <p:tgtEl>
                                          <p:spTgt spid="39"/>
                                        </p:tgtEl>
                                        <p:attrNameLst>
                                          <p:attrName>ppt_y</p:attrName>
                                        </p:attrNameLst>
                                      </p:cBhvr>
                                      <p:tavLst>
                                        <p:tav tm="0">
                                          <p:val>
                                            <p:strVal val="ppt_y"/>
                                          </p:val>
                                        </p:tav>
                                        <p:tav tm="100000">
                                          <p:val>
                                            <p:strVal val="ppt_y"/>
                                          </p:val>
                                        </p:tav>
                                      </p:tavLst>
                                    </p:anim>
                                    <p:set>
                                      <p:cBhvr>
                                        <p:cTn id="114"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Website</a:t>
            </a:r>
            <a:endParaRPr lang="en-GB" dirty="0">
              <a:solidFill>
                <a:schemeClr val="bg1"/>
              </a:solidFill>
              <a:latin typeface="+mn-lt"/>
              <a:ea typeface="+mn-ea"/>
              <a:cs typeface="+mn-cs"/>
            </a:endParaRPr>
          </a:p>
        </p:txBody>
      </p:sp>
      <p:pic>
        <p:nvPicPr>
          <p:cNvPr id="60" name="Picture 59" descr="... | Free Stock Photo | Illustration of a laptop computer | # 171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15816" y="485751"/>
            <a:ext cx="5821451" cy="5821451"/>
          </a:xfrm>
          <a:prstGeom prst="rect">
            <a:avLst/>
          </a:prstGeom>
        </p:spPr>
      </p:pic>
      <p:sp>
        <p:nvSpPr>
          <p:cNvPr id="55" name="TextBox 54"/>
          <p:cNvSpPr txBox="1"/>
          <p:nvPr/>
        </p:nvSpPr>
        <p:spPr>
          <a:xfrm>
            <a:off x="4295561" y="1288529"/>
            <a:ext cx="2714401" cy="2123658"/>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a:t>
            </a:r>
          </a:p>
          <a:p>
            <a:pPr algn="ctr"/>
            <a:r>
              <a:rPr lang="en-GB" sz="4400" dirty="0">
                <a:solidFill>
                  <a:schemeClr val="bg1"/>
                </a:solidFill>
              </a:rPr>
              <a:t>1 minute games</a:t>
            </a:r>
          </a:p>
        </p:txBody>
      </p:sp>
      <p:grpSp>
        <p:nvGrpSpPr>
          <p:cNvPr id="14" name="Group 13"/>
          <p:cNvGrpSpPr/>
          <p:nvPr/>
        </p:nvGrpSpPr>
        <p:grpSpPr>
          <a:xfrm>
            <a:off x="3257114" y="1418767"/>
            <a:ext cx="4499780" cy="1938992"/>
            <a:chOff x="-4313612" y="4843089"/>
            <a:chExt cx="4499780" cy="1938992"/>
          </a:xfrm>
        </p:grpSpPr>
        <p:sp>
          <p:nvSpPr>
            <p:cNvPr id="63" name="TextBox 62"/>
            <p:cNvSpPr txBox="1"/>
            <p:nvPr/>
          </p:nvSpPr>
          <p:spPr>
            <a:xfrm>
              <a:off x="-4313612" y="4843089"/>
              <a:ext cx="4313612" cy="1938992"/>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4843089"/>
              <a:ext cx="632693" cy="642208"/>
            </a:xfrm>
            <a:prstGeom prst="rect">
              <a:avLst/>
            </a:prstGeom>
          </p:spPr>
        </p:pic>
        <p:grpSp>
          <p:nvGrpSpPr>
            <p:cNvPr id="3" name="Group 2"/>
            <p:cNvGrpSpPr/>
            <p:nvPr/>
          </p:nvGrpSpPr>
          <p:grpSpPr>
            <a:xfrm>
              <a:off x="-740477" y="6071203"/>
              <a:ext cx="926645" cy="642208"/>
              <a:chOff x="-740477" y="607120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607120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319" y="607120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525" y="6071203"/>
                <a:ext cx="632693" cy="642208"/>
              </a:xfrm>
              <a:prstGeom prst="rect">
                <a:avLst/>
              </a:prstGeom>
            </p:spPr>
          </p:pic>
        </p:grpSp>
      </p:grpSp>
      <p:grpSp>
        <p:nvGrpSpPr>
          <p:cNvPr id="18" name="Group 17"/>
          <p:cNvGrpSpPr/>
          <p:nvPr/>
        </p:nvGrpSpPr>
        <p:grpSpPr>
          <a:xfrm>
            <a:off x="4069755" y="1422013"/>
            <a:ext cx="3615210" cy="1938992"/>
            <a:chOff x="3851024" y="1345372"/>
            <a:chExt cx="3615210" cy="1938992"/>
          </a:xfrm>
        </p:grpSpPr>
        <p:sp>
          <p:nvSpPr>
            <p:cNvPr id="64" name="TextBox 63"/>
            <p:cNvSpPr txBox="1"/>
            <p:nvPr/>
          </p:nvSpPr>
          <p:spPr>
            <a:xfrm>
              <a:off x="3851024" y="1345372"/>
              <a:ext cx="3115707" cy="1938992"/>
            </a:xfrm>
            <a:prstGeom prst="rect">
              <a:avLst/>
            </a:prstGeom>
            <a:noFill/>
          </p:spPr>
          <p:txBody>
            <a:bodyPr wrap="square" rtlCol="0">
              <a:spAutoFit/>
            </a:bodyPr>
            <a:lstStyle/>
            <a:p>
              <a:r>
                <a:rPr lang="en-GB" sz="4000" dirty="0">
                  <a:solidFill>
                    <a:schemeClr val="bg1"/>
                  </a:solidFill>
                  <a:sym typeface="Wingdings" panose="05000000000000000000" pitchFamily="2" charset="2"/>
                </a:rPr>
                <a:t>Earn &amp; spend on your avatar</a:t>
              </a:r>
              <a:endParaRPr lang="en-GB" sz="40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19209" y="2154310"/>
              <a:ext cx="1647025" cy="936667"/>
            </a:xfrm>
            <a:prstGeom prst="rect">
              <a:avLst/>
            </a:prstGeom>
          </p:spPr>
        </p:pic>
      </p:grpSp>
      <p:grpSp>
        <p:nvGrpSpPr>
          <p:cNvPr id="69" name="Group 68"/>
          <p:cNvGrpSpPr/>
          <p:nvPr/>
        </p:nvGrpSpPr>
        <p:grpSpPr>
          <a:xfrm>
            <a:off x="4200352" y="1288529"/>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82830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1098476" y="680301"/>
            <a:ext cx="7217940" cy="5523848"/>
            <a:chOff x="1098476" y="680301"/>
            <a:chExt cx="7217940" cy="5523848"/>
          </a:xfrm>
        </p:grpSpPr>
        <p:grpSp>
          <p:nvGrpSpPr>
            <p:cNvPr id="40" name="Group 39"/>
            <p:cNvGrpSpPr/>
            <p:nvPr/>
          </p:nvGrpSpPr>
          <p:grpSpPr>
            <a:xfrm>
              <a:off x="1098476" y="2063601"/>
              <a:ext cx="7217940" cy="1275836"/>
              <a:chOff x="1098476" y="2063601"/>
              <a:chExt cx="7217940" cy="1275836"/>
            </a:xfrm>
          </p:grpSpPr>
          <p:pic>
            <p:nvPicPr>
              <p:cNvPr id="56" name="Picture 4" descr="C:\Users\Bruno\Dropbox\TTRS\20 characters\Character 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Users\Bruno\Dropbox\TTRS\20 characters\Character 9.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C:\Users\Bruno\Dropbox\TTRS\20 characters\Character 1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Bruno\Dropbox\TTRS\20 characters\Character 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1098476" y="3446904"/>
              <a:ext cx="7217940" cy="1275835"/>
              <a:chOff x="1098476" y="3446904"/>
              <a:chExt cx="7217940" cy="1275835"/>
            </a:xfrm>
          </p:grpSpPr>
          <p:pic>
            <p:nvPicPr>
              <p:cNvPr id="52" name="Picture 7" descr="C:\Users\Bruno\Dropbox\TTRS\20 characters\Character 1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descr="C:\Users\Bruno\Dropbox\TTRS\20 characters\Character 12.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C:\Users\Bruno\Dropbox\TTRS\20 characters\Character 17.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7" descr="C:\Users\Bruno\Dropbox\TTRS\20 characters\Character 4.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1098476" y="4830206"/>
              <a:ext cx="7217940" cy="1373943"/>
              <a:chOff x="827584" y="4934389"/>
              <a:chExt cx="7759724" cy="1477072"/>
            </a:xfrm>
          </p:grpSpPr>
          <p:pic>
            <p:nvPicPr>
              <p:cNvPr id="48" name="Picture 5" descr="C:\Users\Bruno\Dropbox\TTRS\20 characters\Character 8.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3" descr="C:\Users\Bruno\Dropbox\TTRS\20 characters\Character 16.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C:\Users\Bruno\Dropbox\TTRS\20 characters\Character 1.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Bruno\Dropbox\TTRS\20 characters\Character 6.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1098476" y="680301"/>
              <a:ext cx="7217940" cy="1275835"/>
              <a:chOff x="827584" y="472989"/>
              <a:chExt cx="7759724" cy="1371600"/>
            </a:xfrm>
          </p:grpSpPr>
          <p:pic>
            <p:nvPicPr>
              <p:cNvPr id="44" name="Picture 12" descr="C:\Users\Bruno\Dropbox\TTRS\20 characters\Character 15.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Bruno\Dropbox\TTRS\20 characters\Character 1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Bruno\Dropbox\TTRS\20 characters\Character 14.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descr="C:\Users\Bruno\Dropbox\TTRS\20 characters\Character 5.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1" name="Picture 30" descr="... | Free Stock Photo | Illustration of a laptop computer | # 1711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408124" y="485751"/>
            <a:ext cx="927025" cy="927025"/>
          </a:xfrm>
          <a:prstGeom prst="rect">
            <a:avLst/>
          </a:prstGeom>
        </p:spPr>
      </p:pic>
    </p:spTree>
    <p:extLst>
      <p:ext uri="{BB962C8B-B14F-4D97-AF65-F5344CB8AC3E}">
        <p14:creationId xmlns:p14="http://schemas.microsoft.com/office/powerpoint/2010/main" val="30546359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1268760"/>
            <a:ext cx="7632848" cy="4752528"/>
          </a:xfrm>
        </p:spPr>
        <p:txBody>
          <a:bodyPr>
            <a:noAutofit/>
          </a:bodyPr>
          <a:lstStyle/>
          <a:p>
            <a:r>
              <a:rPr lang="en-GB" sz="7200" dirty="0">
                <a:solidFill>
                  <a:schemeClr val="bg1"/>
                </a:solidFill>
              </a:rPr>
              <a:t>Why is it important to know your times tables off by heart?</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3" name="Picture 7" descr="C:\Users\Bruno\Dropbox\TTRS\Avatars\Gareth\Guitar\Guitar-1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0684" y="1655717"/>
            <a:ext cx="3861106" cy="38611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uno\Dropbox\TTRS\Avatars\Gareth\Guitar\Guitar-16.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35538" y="427346"/>
            <a:ext cx="2918098" cy="291809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Avatars\Gareth\Guitar\Guitar-18.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11237" y="375783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runo\Dropbox\TTRS\Avatars\Gareth\Guitar\Guitar-01-3.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011236" y="249271"/>
            <a:ext cx="3213649" cy="321364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runo\Dropbox\TTRS\Avatars\Gareth\Guitar\Guitar-05-2.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27290" y="3472909"/>
            <a:ext cx="3426325" cy="3426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runo\Dropbox\TTRS\Avatars\Gareth\Guitar\Guitar-06-1.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03212" y="3586270"/>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Bruno\Dropbox\TTRS\Avatars\Gareth\Guitar\Guitar-13.pn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64432" y="44438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Bruno\Dropbox\TTRS\Avatars\Gareth\Guitar\Guitar-14.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80528" y="6306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Bruno\Dropbox\TTRS\Avatars\Gareth\Guitar\Guitar-19.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796136" y="375732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with Corners Rounded 12"/>
          <p:cNvSpPr/>
          <p:nvPr/>
        </p:nvSpPr>
        <p:spPr>
          <a:xfrm>
            <a:off x="2363924" y="591023"/>
            <a:ext cx="4116016" cy="1336354"/>
          </a:xfrm>
          <a:prstGeom prst="wedgeRoundRectCallout">
            <a:avLst>
              <a:gd name="adj1" fmla="val -20936"/>
              <a:gd name="adj2" fmla="val 94073"/>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Your teacher will now explain the next steps.</a:t>
            </a:r>
          </a:p>
        </p:txBody>
      </p:sp>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8378" y="2160333"/>
            <a:ext cx="3491610" cy="4337594"/>
          </a:xfrm>
          <a:prstGeom prst="rect">
            <a:avLst/>
          </a:prstGeom>
        </p:spPr>
      </p:pic>
      <p:sp>
        <p:nvSpPr>
          <p:cNvPr id="15" name="Speech Bubble: Rectangle with Corners Rounded 14"/>
          <p:cNvSpPr/>
          <p:nvPr/>
        </p:nvSpPr>
        <p:spPr>
          <a:xfrm>
            <a:off x="4490879" y="2041728"/>
            <a:ext cx="1989061" cy="645792"/>
          </a:xfrm>
          <a:prstGeom prst="wedgeRoundRectCallout">
            <a:avLst>
              <a:gd name="adj1" fmla="val -93552"/>
              <a:gd name="adj2" fmla="val 36149"/>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Enjoy!</a:t>
            </a:r>
          </a:p>
        </p:txBody>
      </p:sp>
    </p:spTree>
    <p:extLst>
      <p:ext uri="{BB962C8B-B14F-4D97-AF65-F5344CB8AC3E}">
        <p14:creationId xmlns:p14="http://schemas.microsoft.com/office/powerpoint/2010/main" val="2204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0444" y="764704"/>
            <a:ext cx="5022893" cy="5078313"/>
          </a:xfrm>
          <a:prstGeom prst="rect">
            <a:avLst/>
          </a:prstGeom>
          <a:noFill/>
        </p:spPr>
        <p:txBody>
          <a:bodyPr wrap="square" rtlCol="0">
            <a:spAutoFit/>
          </a:bodyPr>
          <a:lstStyle/>
          <a:p>
            <a:r>
              <a:rPr lang="en-GB" sz="3600" dirty="0">
                <a:solidFill>
                  <a:schemeClr val="bg1"/>
                </a:solidFill>
              </a:rPr>
              <a:t>The next few slides, including this one, are hidden. </a:t>
            </a:r>
          </a:p>
          <a:p>
            <a:r>
              <a:rPr lang="en-GB" sz="3600" dirty="0">
                <a:solidFill>
                  <a:schemeClr val="bg1"/>
                </a:solidFill>
              </a:rPr>
              <a:t>If you decide you want to use any of them, you can unhide them by right-clicking on the thumbnail and then pressing ‘Hide Slide’ at the bottom.</a:t>
            </a: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4345" y="980728"/>
            <a:ext cx="2689560" cy="4536504"/>
          </a:xfrm>
          <a:prstGeom prst="rect">
            <a:avLst/>
          </a:prstGeom>
        </p:spPr>
      </p:pic>
    </p:spTree>
    <p:extLst>
      <p:ext uri="{BB962C8B-B14F-4D97-AF65-F5344CB8AC3E}">
        <p14:creationId xmlns:p14="http://schemas.microsoft.com/office/powerpoint/2010/main" val="1182054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620688"/>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pad templat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2833575" y="1321996"/>
            <a:ext cx="5709137" cy="443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App</a:t>
            </a:r>
            <a:endParaRPr lang="en-GB" dirty="0">
              <a:solidFill>
                <a:schemeClr val="bg1"/>
              </a:solidFill>
              <a:latin typeface="+mn-lt"/>
              <a:ea typeface="+mn-ea"/>
              <a:cs typeface="+mn-cs"/>
            </a:endParaRPr>
          </a:p>
        </p:txBody>
      </p:sp>
      <p:sp>
        <p:nvSpPr>
          <p:cNvPr id="55" name="TextBox 54"/>
          <p:cNvSpPr txBox="1"/>
          <p:nvPr/>
        </p:nvSpPr>
        <p:spPr>
          <a:xfrm>
            <a:off x="4375387" y="2001880"/>
            <a:ext cx="2714401" cy="2585323"/>
          </a:xfrm>
          <a:prstGeom prst="rect">
            <a:avLst/>
          </a:prstGeom>
          <a:noFill/>
        </p:spPr>
        <p:txBody>
          <a:bodyPr wrap="square" rtlCol="0">
            <a:spAutoFit/>
          </a:bodyPr>
          <a:lstStyle/>
          <a:p>
            <a:pPr algn="ctr"/>
            <a:r>
              <a:rPr lang="en-GB" sz="5400" dirty="0">
                <a:solidFill>
                  <a:schemeClr val="bg1"/>
                </a:solidFill>
                <a:sym typeface="Wingdings" panose="05000000000000000000" pitchFamily="2" charset="2"/>
              </a:rPr>
              <a:t></a:t>
            </a:r>
          </a:p>
          <a:p>
            <a:pPr algn="ctr"/>
            <a:r>
              <a:rPr lang="en-GB" sz="5400" dirty="0">
                <a:solidFill>
                  <a:schemeClr val="bg1"/>
                </a:solidFill>
              </a:rPr>
              <a:t>1 minute games</a:t>
            </a:r>
          </a:p>
        </p:txBody>
      </p:sp>
      <p:grpSp>
        <p:nvGrpSpPr>
          <p:cNvPr id="14" name="Group 13"/>
          <p:cNvGrpSpPr/>
          <p:nvPr/>
        </p:nvGrpSpPr>
        <p:grpSpPr>
          <a:xfrm>
            <a:off x="3590275" y="1846709"/>
            <a:ext cx="4313612" cy="3169262"/>
            <a:chOff x="-4313612" y="4843089"/>
            <a:chExt cx="4313612" cy="3169262"/>
          </a:xfrm>
        </p:grpSpPr>
        <p:sp>
          <p:nvSpPr>
            <p:cNvPr id="63" name="TextBox 62"/>
            <p:cNvSpPr txBox="1"/>
            <p:nvPr/>
          </p:nvSpPr>
          <p:spPr>
            <a:xfrm>
              <a:off x="-4313612" y="4843089"/>
              <a:ext cx="4313612" cy="2554545"/>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endParaRPr lang="en-GB" sz="4000" dirty="0">
                <a:solidFill>
                  <a:schemeClr val="bg1"/>
                </a:solidFill>
                <a:sym typeface="Wingdings" panose="05000000000000000000" pitchFamily="2" charset="2"/>
              </a:endParaRP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72561" y="5525992"/>
              <a:ext cx="632693" cy="642208"/>
            </a:xfrm>
            <a:prstGeom prst="rect">
              <a:avLst/>
            </a:prstGeom>
          </p:spPr>
        </p:pic>
        <p:grpSp>
          <p:nvGrpSpPr>
            <p:cNvPr id="3" name="Group 2"/>
            <p:cNvGrpSpPr/>
            <p:nvPr/>
          </p:nvGrpSpPr>
          <p:grpSpPr>
            <a:xfrm>
              <a:off x="-2675945" y="7370143"/>
              <a:ext cx="926645" cy="642208"/>
              <a:chOff x="-2675945" y="737014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75945" y="737014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41787" y="737014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81993" y="7370143"/>
                <a:ext cx="632693" cy="642208"/>
              </a:xfrm>
              <a:prstGeom prst="rect">
                <a:avLst/>
              </a:prstGeom>
            </p:spPr>
          </p:pic>
        </p:grpSp>
      </p:grpSp>
      <p:grpSp>
        <p:nvGrpSpPr>
          <p:cNvPr id="18" name="Group 17"/>
          <p:cNvGrpSpPr/>
          <p:nvPr/>
        </p:nvGrpSpPr>
        <p:grpSpPr>
          <a:xfrm>
            <a:off x="4199756" y="1815103"/>
            <a:ext cx="2924360" cy="3023580"/>
            <a:chOff x="3851024" y="1345372"/>
            <a:chExt cx="3115707" cy="3221417"/>
          </a:xfrm>
        </p:grpSpPr>
        <p:sp>
          <p:nvSpPr>
            <p:cNvPr id="64" name="TextBox 63"/>
            <p:cNvSpPr txBox="1"/>
            <p:nvPr/>
          </p:nvSpPr>
          <p:spPr>
            <a:xfrm>
              <a:off x="3851024" y="1345372"/>
              <a:ext cx="3115707" cy="2262612"/>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Earn &amp; spend on your avatar</a:t>
              </a:r>
              <a:endParaRPr lang="en-GB" sz="44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74521" y="3630122"/>
              <a:ext cx="1647025" cy="936667"/>
            </a:xfrm>
            <a:prstGeom prst="rect">
              <a:avLst/>
            </a:prstGeom>
          </p:spPr>
        </p:pic>
      </p:grpSp>
      <p:grpSp>
        <p:nvGrpSpPr>
          <p:cNvPr id="69" name="Group 68"/>
          <p:cNvGrpSpPr/>
          <p:nvPr/>
        </p:nvGrpSpPr>
        <p:grpSpPr>
          <a:xfrm>
            <a:off x="4200352" y="2246471"/>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3" name="Picture 1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63564" y="1814212"/>
            <a:ext cx="2262737" cy="1591965"/>
          </a:xfrm>
          <a:prstGeom prst="rect">
            <a:avLst/>
          </a:prstGeom>
        </p:spPr>
      </p:pic>
    </p:spTree>
    <p:extLst>
      <p:ext uri="{BB962C8B-B14F-4D97-AF65-F5344CB8AC3E}">
        <p14:creationId xmlns:p14="http://schemas.microsoft.com/office/powerpoint/2010/main" val="20681563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5532243" y="1721446"/>
            <a:ext cx="3110890" cy="4443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sz="2400" dirty="0">
                <a:solidFill>
                  <a:schemeClr val="bg1"/>
                </a:solidFill>
              </a:rPr>
              <a:t>Remember to cross-multiply!</a:t>
            </a:r>
          </a:p>
          <a:p>
            <a:endParaRPr lang="en-GB" sz="2400" dirty="0">
              <a:solidFill>
                <a:schemeClr val="bg1"/>
              </a:solidFill>
            </a:endParaRPr>
          </a:p>
          <a:p>
            <a:r>
              <a:rPr lang="en-GB" sz="2400" dirty="0">
                <a:solidFill>
                  <a:schemeClr val="bg1"/>
                </a:solidFill>
              </a:rPr>
              <a:t>You can start with your favourite rows or favourite columns.</a:t>
            </a:r>
          </a:p>
          <a:p>
            <a:endParaRPr lang="en-GB" sz="2400" dirty="0">
              <a:solidFill>
                <a:schemeClr val="bg1"/>
              </a:solidFill>
            </a:endParaRPr>
          </a:p>
          <a:p>
            <a:r>
              <a:rPr lang="en-GB" sz="2400" dirty="0">
                <a:solidFill>
                  <a:schemeClr val="bg1"/>
                </a:solidFill>
              </a:rPr>
              <a:t>5 minute time limit.</a:t>
            </a:r>
          </a:p>
          <a:p>
            <a:endParaRPr lang="en-GB" sz="2400" dirty="0">
              <a:solidFill>
                <a:schemeClr val="bg1"/>
              </a:solidFill>
            </a:endParaRPr>
          </a:p>
          <a:p>
            <a:r>
              <a:rPr lang="en-GB" sz="2400" dirty="0">
                <a:solidFill>
                  <a:schemeClr val="bg1"/>
                </a:solidFill>
              </a:rPr>
              <a:t>Start when the teacher says</a:t>
            </a:r>
          </a:p>
        </p:txBody>
      </p:sp>
      <p:sp>
        <p:nvSpPr>
          <p:cNvPr id="14" name="Title 1"/>
          <p:cNvSpPr>
            <a:spLocks noGrp="1"/>
          </p:cNvSpPr>
          <p:nvPr>
            <p:ph type="ctrTitle"/>
          </p:nvPr>
        </p:nvSpPr>
        <p:spPr>
          <a:xfrm>
            <a:off x="991656" y="620689"/>
            <a:ext cx="4896544" cy="1080120"/>
          </a:xfrm>
        </p:spPr>
        <p:txBody>
          <a:bodyPr>
            <a:normAutofit/>
          </a:bodyPr>
          <a:lstStyle/>
          <a:p>
            <a:pPr algn="l"/>
            <a:r>
              <a:rPr lang="en-GB" sz="5400" b="1" dirty="0">
                <a:solidFill>
                  <a:schemeClr val="bg1"/>
                </a:solidFill>
                <a:latin typeface="Rock" panose="00000400000000000000" pitchFamily="2" charset="0"/>
              </a:rPr>
              <a:t>Baseline Quiz</a:t>
            </a:r>
          </a:p>
        </p:txBody>
      </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9804" y="1700808"/>
            <a:ext cx="4368088" cy="4320478"/>
          </a:xfrm>
          <a:prstGeom prst="rect">
            <a:avLst/>
          </a:prstGeom>
        </p:spPr>
      </p:pic>
    </p:spTree>
    <p:extLst>
      <p:ext uri="{BB962C8B-B14F-4D97-AF65-F5344CB8AC3E}">
        <p14:creationId xmlns:p14="http://schemas.microsoft.com/office/powerpoint/2010/main" val="2866303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Title 1"/>
          <p:cNvSpPr>
            <a:spLocks noGrp="1"/>
          </p:cNvSpPr>
          <p:nvPr>
            <p:ph type="ctrTitle"/>
          </p:nvPr>
        </p:nvSpPr>
        <p:spPr>
          <a:xfrm>
            <a:off x="743304" y="894452"/>
            <a:ext cx="4608512" cy="4982244"/>
          </a:xfrm>
        </p:spPr>
        <p:txBody>
          <a:bodyPr anchor="t">
            <a:normAutofit fontScale="90000"/>
          </a:bodyPr>
          <a:lstStyle/>
          <a:p>
            <a:r>
              <a:rPr lang="en-GB" dirty="0">
                <a:solidFill>
                  <a:schemeClr val="bg1"/>
                </a:solidFill>
              </a:rPr>
              <a:t>Knowing your times tables off by heart is like being able to play a guitar behind your head – it makes you a rock star... a </a:t>
            </a:r>
            <a:br>
              <a:rPr lang="en-GB" dirty="0">
                <a:solidFill>
                  <a:schemeClr val="bg1"/>
                </a:solidFill>
              </a:rPr>
            </a:br>
            <a:r>
              <a:rPr lang="en-GB" sz="4900" dirty="0">
                <a:solidFill>
                  <a:schemeClr val="bg1"/>
                </a:solidFill>
                <a:latin typeface="Rock" panose="00000400000000000000" pitchFamily="2" charset="0"/>
              </a:rPr>
              <a:t>Times Table</a:t>
            </a:r>
            <a:br>
              <a:rPr lang="en-GB" sz="4900" dirty="0">
                <a:solidFill>
                  <a:schemeClr val="bg1"/>
                </a:solidFill>
                <a:latin typeface="Rock" panose="00000400000000000000" pitchFamily="2" charset="0"/>
              </a:rPr>
            </a:br>
            <a:r>
              <a:rPr lang="en-GB" sz="4900" dirty="0">
                <a:solidFill>
                  <a:schemeClr val="bg1"/>
                </a:solidFill>
                <a:latin typeface="Rock" panose="00000400000000000000" pitchFamily="2" charset="0"/>
              </a:rPr>
              <a:t>Rock Star</a:t>
            </a:r>
            <a:r>
              <a:rPr lang="en-GB" sz="4900" dirty="0">
                <a:solidFill>
                  <a:schemeClr val="bg1"/>
                </a:solidFill>
              </a:rPr>
              <a:t>!</a:t>
            </a:r>
            <a:endParaRPr lang="en-GB" b="1" dirty="0">
              <a:solidFill>
                <a:schemeClr val="bg1"/>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email">
            <a:clrChange>
              <a:clrFrom>
                <a:srgbClr val="6C736B"/>
              </a:clrFrom>
              <a:clrTo>
                <a:srgbClr val="6C736B">
                  <a:alpha val="0"/>
                </a:srgbClr>
              </a:clrTo>
            </a:clrChange>
            <a:extLst>
              <a:ext uri="{28A0092B-C50C-407E-A947-70E740481C1C}">
                <a14:useLocalDpi xmlns:a14="http://schemas.microsoft.com/office/drawing/2010/main"/>
              </a:ext>
            </a:extLst>
          </a:blip>
          <a:stretch>
            <a:fillRect/>
          </a:stretch>
        </p:blipFill>
        <p:spPr>
          <a:xfrm>
            <a:off x="4283968" y="980728"/>
            <a:ext cx="5013176" cy="5013176"/>
          </a:xfrm>
          <a:prstGeom prst="rect">
            <a:avLst/>
          </a:prstGeom>
        </p:spPr>
      </p:pic>
    </p:spTree>
    <p:extLst>
      <p:ext uri="{BB962C8B-B14F-4D97-AF65-F5344CB8AC3E}">
        <p14:creationId xmlns:p14="http://schemas.microsoft.com/office/powerpoint/2010/main" val="3535356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0" y="2852936"/>
            <a:ext cx="9144000" cy="4869161"/>
          </a:xfrm>
          <a:prstGeom prst="rect">
            <a:avLst/>
          </a:prstGeom>
        </p:spPr>
      </p:pic>
      <p:sp>
        <p:nvSpPr>
          <p:cNvPr id="13" name="Rectangle 12"/>
          <p:cNvSpPr/>
          <p:nvPr/>
        </p:nvSpPr>
        <p:spPr>
          <a:xfrm>
            <a:off x="0" y="0"/>
            <a:ext cx="9144000" cy="285293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23528" y="160338"/>
            <a:ext cx="8532168" cy="4401205"/>
          </a:xfrm>
          <a:prstGeom prst="rect">
            <a:avLst/>
          </a:prstGeom>
        </p:spPr>
        <p:txBody>
          <a:bodyPr wrap="square">
            <a:spAutoFit/>
          </a:bodyPr>
          <a:lstStyle/>
          <a:p>
            <a:pPr algn="ctr"/>
            <a:r>
              <a:rPr lang="en-GB" sz="4000" dirty="0"/>
              <a:t>I've played in some amazing concert venues in my time and let me tell you, performing to a crowd of 90,000 screaming fans gives you the most incredible feeling; the only thing I can compare it to is the feeling I get from knowing my multiplication facts.</a:t>
            </a:r>
          </a:p>
        </p:txBody>
      </p:sp>
    </p:spTree>
    <p:extLst>
      <p:ext uri="{BB962C8B-B14F-4D97-AF65-F5344CB8AC3E}">
        <p14:creationId xmlns:p14="http://schemas.microsoft.com/office/powerpoint/2010/main" val="882506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723947" y="763760"/>
            <a:ext cx="8123483" cy="5509200"/>
          </a:xfrm>
          <a:prstGeom prst="rect">
            <a:avLst/>
          </a:prstGeom>
        </p:spPr>
        <p:txBody>
          <a:bodyPr wrap="square">
            <a:spAutoFit/>
          </a:bodyPr>
          <a:lstStyle/>
          <a:p>
            <a:r>
              <a:rPr lang="en-GB" sz="4400" dirty="0">
                <a:solidFill>
                  <a:prstClr val="white"/>
                </a:solidFill>
              </a:rPr>
              <a:t>Speak to any of my rock legend friends, McCartney, Hendrix, Bono, Collins, Springsteen, Rose, etc.,</a:t>
            </a:r>
            <a:br>
              <a:rPr lang="en-GB" sz="4400" dirty="0">
                <a:solidFill>
                  <a:prstClr val="white"/>
                </a:solidFill>
              </a:rPr>
            </a:br>
            <a:r>
              <a:rPr lang="en-GB" sz="4400" dirty="0">
                <a:solidFill>
                  <a:prstClr val="white"/>
                </a:solidFill>
              </a:rPr>
              <a:t>and they will tell you the hours they spent practising guitar chords and drumming riffs. It's just the</a:t>
            </a:r>
            <a:br>
              <a:rPr lang="en-GB" sz="4400" dirty="0">
                <a:solidFill>
                  <a:prstClr val="white"/>
                </a:solidFill>
              </a:rPr>
            </a:br>
            <a:r>
              <a:rPr lang="en-GB" sz="4400" dirty="0">
                <a:solidFill>
                  <a:prstClr val="white"/>
                </a:solidFill>
              </a:rPr>
              <a:t>same with times tables – all wannabe rock stars need to</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37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6" y="648219"/>
            <a:ext cx="7952509" cy="5509200"/>
          </a:xfrm>
          <a:prstGeom prst="rect">
            <a:avLst/>
          </a:prstGeom>
        </p:spPr>
        <p:txBody>
          <a:bodyPr wrap="square">
            <a:spAutoFit/>
          </a:bodyPr>
          <a:lstStyle/>
          <a:p>
            <a:r>
              <a:rPr lang="en-GB" sz="4400" dirty="0">
                <a:solidFill>
                  <a:prstClr val="white"/>
                </a:solidFill>
              </a:rPr>
              <a:t>practise and practise and practise.</a:t>
            </a:r>
            <a:br>
              <a:rPr lang="en-GB" sz="4400" dirty="0">
                <a:solidFill>
                  <a:prstClr val="white"/>
                </a:solidFill>
              </a:rPr>
            </a:br>
            <a:r>
              <a:rPr lang="en-GB" sz="4400" dirty="0">
                <a:solidFill>
                  <a:prstClr val="white"/>
                </a:solidFill>
              </a:rPr>
              <a:t>So, I say to you, pick up your hairbrush, your air guitar and your pots-and-pans </a:t>
            </a:r>
            <a:r>
              <a:rPr lang="en-GB" sz="4400" dirty="0" err="1">
                <a:solidFill>
                  <a:prstClr val="white"/>
                </a:solidFill>
              </a:rPr>
              <a:t>drumkit</a:t>
            </a:r>
            <a:r>
              <a:rPr lang="en-GB" sz="4400" dirty="0">
                <a:solidFill>
                  <a:prstClr val="white"/>
                </a:solidFill>
              </a:rPr>
              <a:t>, get your friends together and start making music! And while you're at it, why not learn your times tables?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5574429"/>
            <a:ext cx="4176464" cy="646331"/>
          </a:xfrm>
          <a:prstGeom prst="rect">
            <a:avLst/>
          </a:prstGeom>
          <a:noFill/>
        </p:spPr>
        <p:txBody>
          <a:bodyPr wrap="square" rtlCol="0">
            <a:spAutoFit/>
          </a:bodyPr>
          <a:lstStyle/>
          <a:p>
            <a:pPr algn="r"/>
            <a:r>
              <a:rPr lang="en-GB" sz="3600" dirty="0">
                <a:solidFill>
                  <a:schemeClr val="bg1"/>
                </a:solidFill>
                <a:latin typeface="aaaiight! fat" panose="020C0503000000020003" pitchFamily="34" charset="0"/>
              </a:rPr>
              <a:t>Ziggy Stardust</a:t>
            </a:r>
          </a:p>
        </p:txBody>
      </p:sp>
    </p:spTree>
    <p:extLst>
      <p:ext uri="{BB962C8B-B14F-4D97-AF65-F5344CB8AC3E}">
        <p14:creationId xmlns:p14="http://schemas.microsoft.com/office/powerpoint/2010/main" val="37826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4772985" y="665790"/>
            <a:ext cx="3473258" cy="359072"/>
          </a:xfrm>
        </p:spPr>
        <p:txBody>
          <a:bodyPr>
            <a:noAutofit/>
          </a:bodyPr>
          <a:lstStyle/>
          <a:p>
            <a:pPr algn="l"/>
            <a:r>
              <a:rPr lang="en-GB" sz="2000" dirty="0">
                <a:solidFill>
                  <a:schemeClr val="bg1"/>
                </a:solidFill>
              </a:rPr>
              <a:t>How much can you improve?</a:t>
            </a:r>
          </a:p>
        </p:txBody>
      </p:sp>
      <p:pic>
        <p:nvPicPr>
          <p:cNvPr id="10242" name="Picture 2">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94963" y="1024862"/>
            <a:ext cx="3576187" cy="220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4772985" y="3450624"/>
            <a:ext cx="1797026" cy="359807"/>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High Score</a:t>
            </a:r>
          </a:p>
        </p:txBody>
      </p:sp>
      <p:pic>
        <p:nvPicPr>
          <p:cNvPr id="14" name="Picture 13">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94961" y="3810431"/>
            <a:ext cx="3893255" cy="2195990"/>
          </a:xfrm>
          <a:prstGeom prst="rect">
            <a:avLst/>
          </a:prstGeom>
          <a:noFill/>
          <a:ln>
            <a:noFill/>
          </a:ln>
        </p:spPr>
      </p:pic>
      <p:sp>
        <p:nvSpPr>
          <p:cNvPr id="15" name="Title 1"/>
          <p:cNvSpPr txBox="1">
            <a:spLocks/>
          </p:cNvSpPr>
          <p:nvPr/>
        </p:nvSpPr>
        <p:spPr>
          <a:xfrm>
            <a:off x="851259" y="3378499"/>
            <a:ext cx="3607041"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What is it like to be a Rock God?</a:t>
            </a:r>
          </a:p>
        </p:txBody>
      </p:sp>
      <p:pic>
        <p:nvPicPr>
          <p:cNvPr id="16" name="Picture 2">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25379" y="3795278"/>
            <a:ext cx="3617047" cy="223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867505" y="584320"/>
            <a:ext cx="3905480" cy="4680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Times Tables Rock Stars intro</a:t>
            </a:r>
          </a:p>
        </p:txBody>
      </p:sp>
      <p:pic>
        <p:nvPicPr>
          <p:cNvPr id="19" name="Picture 18">
            <a:hlinkClick r:id="rId13"/>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92413" y="1052373"/>
            <a:ext cx="3692061" cy="2178722"/>
          </a:xfrm>
          <a:prstGeom prst="rect">
            <a:avLst/>
          </a:prstGeom>
          <a:noFill/>
          <a:ln>
            <a:noFill/>
          </a:ln>
        </p:spPr>
      </p:pic>
    </p:spTree>
    <p:extLst>
      <p:ext uri="{BB962C8B-B14F-4D97-AF65-F5344CB8AC3E}">
        <p14:creationId xmlns:p14="http://schemas.microsoft.com/office/powerpoint/2010/main" val="4070485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836712"/>
            <a:ext cx="7632848" cy="5328592"/>
          </a:xfrm>
        </p:spPr>
        <p:txBody>
          <a:bodyPr>
            <a:noAutofit/>
          </a:bodyPr>
          <a:lstStyle/>
          <a:p>
            <a:pPr algn="l"/>
            <a:r>
              <a:rPr lang="en-GB" sz="2000" dirty="0">
                <a:solidFill>
                  <a:schemeClr val="bg1"/>
                </a:solidFill>
              </a:rPr>
              <a:t>This slide is hidden.</a:t>
            </a:r>
          </a:p>
          <a:p>
            <a:pPr algn="l"/>
            <a:r>
              <a:rPr lang="en-GB" sz="2000" dirty="0">
                <a:solidFill>
                  <a:schemeClr val="bg1"/>
                </a:solidFill>
              </a:rPr>
              <a:t>You can take pupils’ responses for the “why is it helpful” question although most will say that it helps you with shopping, which is really only true if you’re buying lots of the same item or working in sales.</a:t>
            </a:r>
          </a:p>
          <a:p>
            <a:pPr algn="l"/>
            <a:r>
              <a:rPr lang="en-GB" sz="2000" dirty="0">
                <a:solidFill>
                  <a:schemeClr val="bg1"/>
                </a:solidFill>
              </a:rPr>
              <a:t>We’ve offered two possible reasons on the next few slides: </a:t>
            </a:r>
          </a:p>
          <a:p>
            <a:pPr marL="514350" indent="-514350" algn="l">
              <a:buAutoNum type="arabicPeriod"/>
            </a:pPr>
            <a:r>
              <a:rPr lang="en-GB" sz="2000" dirty="0">
                <a:solidFill>
                  <a:schemeClr val="bg1"/>
                </a:solidFill>
              </a:rPr>
              <a:t>Times tables are one of the foundations/building blocks of maths. You need it to access/support all the even more interesting maths that sits on top.</a:t>
            </a:r>
            <a:endParaRPr lang="en-GB" sz="2800" dirty="0">
              <a:solidFill>
                <a:schemeClr val="bg1"/>
              </a:solidFill>
            </a:endParaRPr>
          </a:p>
          <a:p>
            <a:pPr marL="514350" indent="-514350" algn="l">
              <a:buAutoNum type="arabicPeriod"/>
            </a:pPr>
            <a:r>
              <a:rPr lang="en-GB" sz="2000" dirty="0">
                <a:solidFill>
                  <a:schemeClr val="bg1"/>
                </a:solidFill>
              </a:rPr>
              <a:t>The multiplicative relationship between amounts is usually more interesting and helpful than the additive relationship as they allow you to describe patterns and make predictions. </a:t>
            </a:r>
          </a:p>
          <a:p>
            <a:pPr algn="l"/>
            <a:r>
              <a:rPr lang="en-GB" sz="2000" dirty="0">
                <a:solidFill>
                  <a:schemeClr val="bg1"/>
                </a:solidFill>
              </a:rPr>
              <a:t>The second argument may be lost on younger children so don’t feel you have to use it.</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74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2425"/>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rPr>
              <a:t>@</a:t>
            </a:r>
            <a:r>
              <a:rPr kumimoji="0" lang="en-GB" sz="1800" b="0" i="0" u="none" strike="noStrike" kern="0" cap="none" spc="0" normalizeH="0" baseline="0" noProof="0" dirty="0" err="1">
                <a:ln>
                  <a:noFill/>
                </a:ln>
                <a:solidFill>
                  <a:schemeClr val="bg1"/>
                </a:solidFill>
                <a:effectLst/>
                <a:uLnTx/>
                <a:uFillTx/>
              </a:rPr>
              <a:t>TTRockStars</a:t>
            </a:r>
            <a:endParaRPr kumimoji="0" lang="en-GB" sz="1800" b="0" i="0" u="none" strike="noStrike" kern="0" cap="none" spc="0" normalizeH="0" baseline="0" noProof="0" dirty="0">
              <a:ln>
                <a:noFill/>
              </a:ln>
              <a:solidFill>
                <a:schemeClr val="bg1"/>
              </a:solidFill>
              <a:effectLst/>
              <a:uLnTx/>
              <a:uFillTx/>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1024" t="5163" r="59838" b="9643"/>
          <a:stretch/>
        </p:blipFill>
        <p:spPr bwMode="auto">
          <a:xfrm>
            <a:off x="2555776" y="630511"/>
            <a:ext cx="6216688"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4634" y="630511"/>
            <a:ext cx="5378011" cy="769441"/>
          </a:xfrm>
          <a:prstGeom prst="rect">
            <a:avLst/>
          </a:prstGeom>
          <a:noFill/>
        </p:spPr>
        <p:txBody>
          <a:bodyPr wrap="none" rtlCol="0">
            <a:spAutoFit/>
          </a:bodyPr>
          <a:lstStyle/>
          <a:p>
            <a:r>
              <a:rPr lang="en-GB" sz="4400" dirty="0"/>
              <a:t>If maths was a house…</a:t>
            </a:r>
          </a:p>
        </p:txBody>
      </p:sp>
      <p:sp>
        <p:nvSpPr>
          <p:cNvPr id="9" name="Rectangle 8"/>
          <p:cNvSpPr/>
          <p:nvPr/>
        </p:nvSpPr>
        <p:spPr>
          <a:xfrm>
            <a:off x="489447" y="4941168"/>
            <a:ext cx="6890865" cy="576064"/>
          </a:xfrm>
          <a:prstGeom prst="rect">
            <a:avLst/>
          </a:prstGeom>
          <a:solidFill>
            <a:srgbClr val="4BACC6">
              <a:alpha val="69804"/>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6" name="Rectangle 15"/>
          <p:cNvSpPr/>
          <p:nvPr/>
        </p:nvSpPr>
        <p:spPr>
          <a:xfrm>
            <a:off x="489447" y="4365104"/>
            <a:ext cx="6890865" cy="576064"/>
          </a:xfrm>
          <a:prstGeom prst="rect">
            <a:avLst/>
          </a:prstGeom>
          <a:solidFill>
            <a:srgbClr val="9BBB59">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Rectangle 16"/>
          <p:cNvSpPr/>
          <p:nvPr/>
        </p:nvSpPr>
        <p:spPr>
          <a:xfrm>
            <a:off x="489447" y="3789040"/>
            <a:ext cx="6890865" cy="576064"/>
          </a:xfrm>
          <a:prstGeom prst="rect">
            <a:avLst/>
          </a:prstGeom>
          <a:solidFill>
            <a:srgbClr val="8064A2">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17"/>
          <p:cNvSpPr/>
          <p:nvPr/>
        </p:nvSpPr>
        <p:spPr>
          <a:xfrm>
            <a:off x="489447" y="3208949"/>
            <a:ext cx="6890865" cy="576064"/>
          </a:xfrm>
          <a:prstGeom prst="rect">
            <a:avLst/>
          </a:prstGeom>
          <a:solidFill>
            <a:srgbClr val="C0504D">
              <a:alpha val="67843"/>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489447" y="2638839"/>
            <a:ext cx="6890865" cy="576064"/>
          </a:xfrm>
          <a:prstGeom prst="rect">
            <a:avLst/>
          </a:prstGeom>
          <a:solidFill>
            <a:srgbClr val="FFC000">
              <a:alpha val="6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89447" y="1482447"/>
            <a:ext cx="6890865" cy="1146777"/>
          </a:xfrm>
          <a:prstGeom prst="rect">
            <a:avLst/>
          </a:prstGeom>
          <a:solidFill>
            <a:srgbClr val="FF9FC6">
              <a:alpha val="69804"/>
            </a:srgbClr>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498778" y="4901185"/>
            <a:ext cx="1872208" cy="646331"/>
          </a:xfrm>
          <a:prstGeom prst="rect">
            <a:avLst/>
          </a:prstGeom>
          <a:noFill/>
        </p:spPr>
        <p:txBody>
          <a:bodyPr wrap="square" rtlCol="0">
            <a:spAutoFit/>
          </a:bodyPr>
          <a:lstStyle/>
          <a:p>
            <a:r>
              <a:rPr lang="en-GB" sz="3600" dirty="0"/>
              <a:t>Counting</a:t>
            </a:r>
          </a:p>
        </p:txBody>
      </p:sp>
      <p:sp>
        <p:nvSpPr>
          <p:cNvPr id="21" name="TextBox 20"/>
          <p:cNvSpPr txBox="1"/>
          <p:nvPr/>
        </p:nvSpPr>
        <p:spPr>
          <a:xfrm>
            <a:off x="498778" y="4361077"/>
            <a:ext cx="1872208" cy="646331"/>
          </a:xfrm>
          <a:prstGeom prst="rect">
            <a:avLst/>
          </a:prstGeom>
          <a:noFill/>
        </p:spPr>
        <p:txBody>
          <a:bodyPr wrap="square" rtlCol="0">
            <a:spAutoFit/>
          </a:bodyPr>
          <a:lstStyle/>
          <a:p>
            <a:r>
              <a:rPr lang="en-GB" sz="3600" dirty="0"/>
              <a:t>+ and –</a:t>
            </a:r>
          </a:p>
        </p:txBody>
      </p:sp>
      <p:sp>
        <p:nvSpPr>
          <p:cNvPr id="22" name="TextBox 21"/>
          <p:cNvSpPr txBox="1"/>
          <p:nvPr/>
        </p:nvSpPr>
        <p:spPr>
          <a:xfrm>
            <a:off x="498778" y="3773522"/>
            <a:ext cx="1872208" cy="646331"/>
          </a:xfrm>
          <a:prstGeom prst="rect">
            <a:avLst/>
          </a:prstGeom>
          <a:noFill/>
        </p:spPr>
        <p:txBody>
          <a:bodyPr wrap="square" rtlCol="0">
            <a:spAutoFit/>
          </a:bodyPr>
          <a:lstStyle/>
          <a:p>
            <a:r>
              <a:rPr lang="en-GB" sz="3600" dirty="0"/>
              <a:t>× and ÷</a:t>
            </a:r>
          </a:p>
        </p:txBody>
      </p:sp>
      <p:sp>
        <p:nvSpPr>
          <p:cNvPr id="23" name="TextBox 22"/>
          <p:cNvSpPr txBox="1"/>
          <p:nvPr/>
        </p:nvSpPr>
        <p:spPr>
          <a:xfrm>
            <a:off x="498778" y="3191399"/>
            <a:ext cx="2849086" cy="646331"/>
          </a:xfrm>
          <a:prstGeom prst="rect">
            <a:avLst/>
          </a:prstGeom>
          <a:noFill/>
        </p:spPr>
        <p:txBody>
          <a:bodyPr wrap="square" rtlCol="0">
            <a:spAutoFit/>
          </a:bodyPr>
          <a:lstStyle/>
          <a:p>
            <a:r>
              <a:rPr lang="en-GB" sz="3600" dirty="0"/>
              <a:t>Fractions &amp; %</a:t>
            </a:r>
          </a:p>
        </p:txBody>
      </p:sp>
      <p:sp>
        <p:nvSpPr>
          <p:cNvPr id="24" name="TextBox 23"/>
          <p:cNvSpPr txBox="1"/>
          <p:nvPr/>
        </p:nvSpPr>
        <p:spPr>
          <a:xfrm>
            <a:off x="498778" y="2603705"/>
            <a:ext cx="5009326" cy="646331"/>
          </a:xfrm>
          <a:prstGeom prst="rect">
            <a:avLst/>
          </a:prstGeom>
          <a:noFill/>
        </p:spPr>
        <p:txBody>
          <a:bodyPr wrap="square" rtlCol="0">
            <a:spAutoFit/>
          </a:bodyPr>
          <a:lstStyle/>
          <a:p>
            <a:r>
              <a:rPr lang="en-GB" sz="3600" dirty="0"/>
              <a:t>Graphs, shapes &amp; algebra</a:t>
            </a:r>
          </a:p>
        </p:txBody>
      </p:sp>
      <p:sp>
        <p:nvSpPr>
          <p:cNvPr id="25" name="TextBox 24"/>
          <p:cNvSpPr txBox="1"/>
          <p:nvPr/>
        </p:nvSpPr>
        <p:spPr>
          <a:xfrm>
            <a:off x="498778" y="1452830"/>
            <a:ext cx="3497158" cy="1200329"/>
          </a:xfrm>
          <a:prstGeom prst="rect">
            <a:avLst/>
          </a:prstGeom>
          <a:noFill/>
        </p:spPr>
        <p:txBody>
          <a:bodyPr wrap="square" rtlCol="0">
            <a:spAutoFit/>
          </a:bodyPr>
          <a:lstStyle/>
          <a:p>
            <a:r>
              <a:rPr lang="en-GB" sz="3600" dirty="0"/>
              <a:t>All the even more super fun stuff</a:t>
            </a:r>
          </a:p>
        </p:txBody>
      </p:sp>
    </p:spTree>
    <p:extLst>
      <p:ext uri="{BB962C8B-B14F-4D97-AF65-F5344CB8AC3E}">
        <p14:creationId xmlns:p14="http://schemas.microsoft.com/office/powerpoint/2010/main" val="37632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13"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4" name="Title 1"/>
          <p:cNvSpPr>
            <a:spLocks noGrp="1"/>
          </p:cNvSpPr>
          <p:nvPr>
            <p:ph type="ctrTitle"/>
          </p:nvPr>
        </p:nvSpPr>
        <p:spPr>
          <a:xfrm>
            <a:off x="827584" y="620688"/>
            <a:ext cx="4271592" cy="5508769"/>
          </a:xfrm>
        </p:spPr>
        <p:txBody>
          <a:bodyPr>
            <a:noAutofit/>
          </a:bodyPr>
          <a:lstStyle/>
          <a:p>
            <a:pPr algn="l"/>
            <a:r>
              <a:rPr lang="en-GB" dirty="0">
                <a:solidFill>
                  <a:schemeClr val="bg1"/>
                </a:solidFill>
              </a:rPr>
              <a:t>The times tables are the basics of maths. If you know the basics, you’ll find the rest much </a:t>
            </a:r>
            <a:r>
              <a:rPr lang="en-GB" dirty="0" err="1">
                <a:solidFill>
                  <a:schemeClr val="bg1"/>
                </a:solidFill>
              </a:rPr>
              <a:t>much</a:t>
            </a:r>
            <a:r>
              <a:rPr lang="en-GB" dirty="0">
                <a:solidFill>
                  <a:schemeClr val="bg1"/>
                </a:solidFill>
              </a:rPr>
              <a:t> easier.</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541002" y="588603"/>
            <a:ext cx="2531162" cy="5561131"/>
          </a:xfrm>
          <a:prstGeom prst="roundRect">
            <a:avLst>
              <a:gd name="adj" fmla="val 72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images\guitarclou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676181"/>
            <a:ext cx="2304360" cy="54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9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3902531" y="4537001"/>
            <a:ext cx="1512168" cy="1080120"/>
          </a:xfrm>
        </p:spPr>
        <p:txBody>
          <a:bodyPr>
            <a:noAutofit/>
          </a:bodyPr>
          <a:lstStyle/>
          <a:p>
            <a:r>
              <a:rPr lang="en-GB" sz="7200" dirty="0">
                <a:solidFill>
                  <a:schemeClr val="bg1"/>
                </a:solidFill>
              </a:rPr>
              <a:t>+1</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534114"/>
            <a:ext cx="691631" cy="691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199735" y="4842483"/>
            <a:ext cx="691631" cy="138326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891367" y="3459221"/>
            <a:ext cx="691631" cy="276652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582998" y="692696"/>
            <a:ext cx="691631" cy="553304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08104" y="4918065"/>
            <a:ext cx="914400" cy="914400"/>
          </a:xfrm>
          <a:prstGeom prst="arc">
            <a:avLst>
              <a:gd name="adj1" fmla="val 16200000"/>
              <a:gd name="adj2" fmla="val 2356157"/>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827500" y="3853300"/>
            <a:ext cx="2115269" cy="1342971"/>
          </a:xfrm>
          <a:prstGeom prst="arc">
            <a:avLst>
              <a:gd name="adj1" fmla="val 16200000"/>
              <a:gd name="adj2" fmla="val 816638"/>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450011" y="2077657"/>
            <a:ext cx="4957605" cy="1981088"/>
          </a:xfrm>
          <a:prstGeom prst="arc">
            <a:avLst>
              <a:gd name="adj1" fmla="val 16200000"/>
              <a:gd name="adj2" fmla="val 458356"/>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4635205" y="3250310"/>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5" name="Subtitle 2"/>
          <p:cNvSpPr txBox="1">
            <a:spLocks/>
          </p:cNvSpPr>
          <p:nvPr/>
        </p:nvSpPr>
        <p:spPr>
          <a:xfrm>
            <a:off x="5209220" y="1323431"/>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+4</a:t>
            </a:r>
            <a:endParaRPr lang="en-GB" sz="8800" dirty="0">
              <a:solidFill>
                <a:schemeClr val="bg1"/>
              </a:solidFill>
            </a:endParaRPr>
          </a:p>
        </p:txBody>
      </p:sp>
      <p:pic>
        <p:nvPicPr>
          <p:cNvPr id="36" name="Picture 3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8525" y="2102293"/>
            <a:ext cx="4896542" cy="4896542"/>
          </a:xfrm>
          <a:prstGeom prst="rect">
            <a:avLst/>
          </a:prstGeom>
        </p:spPr>
      </p:pic>
      <p:sp>
        <p:nvSpPr>
          <p:cNvPr id="37" name="Speech Bubble: Rectangle with Corners Rounded 36"/>
          <p:cNvSpPr/>
          <p:nvPr/>
        </p:nvSpPr>
        <p:spPr>
          <a:xfrm>
            <a:off x="1187624" y="852611"/>
            <a:ext cx="4116016"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First you add 1, then 2 more, then 4 more…</a:t>
            </a:r>
          </a:p>
        </p:txBody>
      </p:sp>
    </p:spTree>
    <p:extLst>
      <p:ext uri="{BB962C8B-B14F-4D97-AF65-F5344CB8AC3E}">
        <p14:creationId xmlns:p14="http://schemas.microsoft.com/office/powerpoint/2010/main" val="52385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0" grpId="0" animBg="1"/>
      <p:bldP spid="32" grpId="0" animBg="1"/>
      <p:bldP spid="33" grpId="0" animBg="1"/>
      <p:bldP spid="34" grpId="0"/>
      <p:bldP spid="35" grpId="0" build="p"/>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36" name="Picture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8525" y="2102293"/>
            <a:ext cx="4896542" cy="4896542"/>
          </a:xfrm>
          <a:prstGeom prst="rect">
            <a:avLst/>
          </a:prstGeom>
        </p:spPr>
      </p:pic>
      <p:sp>
        <p:nvSpPr>
          <p:cNvPr id="15" name="Subtitle 2"/>
          <p:cNvSpPr>
            <a:spLocks noGrp="1"/>
          </p:cNvSpPr>
          <p:nvPr>
            <p:ph type="subTitle" idx="1"/>
          </p:nvPr>
        </p:nvSpPr>
        <p:spPr>
          <a:xfrm>
            <a:off x="4826646" y="5216280"/>
            <a:ext cx="724984" cy="517846"/>
          </a:xfrm>
        </p:spPr>
        <p:txBody>
          <a:bodyPr>
            <a:noAutofit/>
          </a:bodyPr>
          <a:lstStyle/>
          <a:p>
            <a:r>
              <a:rPr lang="en-GB" sz="4000" dirty="0">
                <a:solidFill>
                  <a:schemeClr val="bg1"/>
                </a:solidFill>
              </a:rPr>
              <a:t>+1</a:t>
            </a:r>
            <a:endParaRPr lang="en-GB" sz="4800" dirty="0">
              <a:solidFill>
                <a:schemeClr val="bg1"/>
              </a:solidFill>
            </a:endParaRP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894154"/>
            <a:ext cx="331591" cy="331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5864589" y="5562563"/>
            <a:ext cx="331591" cy="66318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232629" y="4899381"/>
            <a:ext cx="331591" cy="132636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6612933" y="3573016"/>
            <a:ext cx="331591" cy="265272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25583" y="5565551"/>
            <a:ext cx="438394" cy="438394"/>
          </a:xfrm>
          <a:prstGeom prst="arc">
            <a:avLst>
              <a:gd name="adj1" fmla="val 16200000"/>
              <a:gd name="adj2" fmla="val 23561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700431" y="5090070"/>
            <a:ext cx="1014131" cy="643865"/>
          </a:xfrm>
          <a:prstGeom prst="arc">
            <a:avLst>
              <a:gd name="adj1" fmla="val 16200000"/>
              <a:gd name="adj2" fmla="val 816638"/>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580433" y="4258684"/>
            <a:ext cx="2376842" cy="949800"/>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5155275" y="4727632"/>
            <a:ext cx="724984" cy="5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5" name="Subtitle 2"/>
          <p:cNvSpPr txBox="1">
            <a:spLocks/>
          </p:cNvSpPr>
          <p:nvPr/>
        </p:nvSpPr>
        <p:spPr>
          <a:xfrm>
            <a:off x="5396727" y="3746418"/>
            <a:ext cx="724984" cy="6553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+4</a:t>
            </a:r>
            <a:endParaRPr lang="en-GB" sz="4800" dirty="0">
              <a:solidFill>
                <a:schemeClr val="bg1"/>
              </a:solidFill>
            </a:endParaRPr>
          </a:p>
        </p:txBody>
      </p:sp>
      <p:sp>
        <p:nvSpPr>
          <p:cNvPr id="37" name="Speech Bubble: Rectangle with Corners Rounded 36"/>
          <p:cNvSpPr/>
          <p:nvPr/>
        </p:nvSpPr>
        <p:spPr>
          <a:xfrm>
            <a:off x="489447" y="662718"/>
            <a:ext cx="5188126" cy="1336354"/>
          </a:xfrm>
          <a:prstGeom prst="wedgeRoundRectCallout">
            <a:avLst>
              <a:gd name="adj1" fmla="val -13545"/>
              <a:gd name="adj2" fmla="val 77155"/>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comes next?</a:t>
            </a:r>
          </a:p>
          <a:p>
            <a:pPr algn="ctr"/>
            <a:r>
              <a:rPr lang="en-GB" sz="3200" dirty="0">
                <a:solidFill>
                  <a:schemeClr val="tx1"/>
                </a:solidFill>
              </a:rPr>
              <a:t>The pattern isn’t easy to see.</a:t>
            </a:r>
          </a:p>
        </p:txBody>
      </p:sp>
      <p:grpSp>
        <p:nvGrpSpPr>
          <p:cNvPr id="101" name="Group 100"/>
          <p:cNvGrpSpPr/>
          <p:nvPr/>
        </p:nvGrpSpPr>
        <p:grpSpPr>
          <a:xfrm>
            <a:off x="8198221" y="920287"/>
            <a:ext cx="331591" cy="5305458"/>
            <a:chOff x="8029763" y="920287"/>
            <a:chExt cx="331591" cy="5305458"/>
          </a:xfrm>
        </p:grpSpPr>
        <p:grpSp>
          <p:nvGrpSpPr>
            <p:cNvPr id="38" name="Group 37"/>
            <p:cNvGrpSpPr/>
            <p:nvPr/>
          </p:nvGrpSpPr>
          <p:grpSpPr>
            <a:xfrm>
              <a:off x="8029763" y="3573016"/>
              <a:ext cx="331591" cy="2652729"/>
              <a:chOff x="3461984" y="692696"/>
              <a:chExt cx="691631" cy="5533049"/>
            </a:xfrm>
            <a:solidFill>
              <a:srgbClr val="FF9FC6"/>
            </a:solidFill>
          </p:grpSpPr>
          <p:sp>
            <p:nvSpPr>
              <p:cNvPr id="39" name="Rectangle 38"/>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3" name="Rectangle 42"/>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4" name="Rectangle 43"/>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Rectangle 44"/>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7" name="Group 46"/>
            <p:cNvGrpSpPr/>
            <p:nvPr/>
          </p:nvGrpSpPr>
          <p:grpSpPr>
            <a:xfrm>
              <a:off x="8029763" y="920287"/>
              <a:ext cx="331591" cy="2652729"/>
              <a:chOff x="3461984" y="692696"/>
              <a:chExt cx="691631" cy="5533049"/>
            </a:xfrm>
            <a:solidFill>
              <a:srgbClr val="FF9FC6"/>
            </a:solidFill>
          </p:grpSpPr>
          <p:sp>
            <p:nvSpPr>
              <p:cNvPr id="48" name="Rectangle 47"/>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Rectangle 54"/>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grpSp>
        <p:nvGrpSpPr>
          <p:cNvPr id="100" name="Group 99"/>
          <p:cNvGrpSpPr/>
          <p:nvPr/>
        </p:nvGrpSpPr>
        <p:grpSpPr>
          <a:xfrm>
            <a:off x="7675781" y="1251878"/>
            <a:ext cx="331591" cy="4973867"/>
            <a:chOff x="7507323" y="1251878"/>
            <a:chExt cx="331591" cy="4973867"/>
          </a:xfrm>
        </p:grpSpPr>
        <p:grpSp>
          <p:nvGrpSpPr>
            <p:cNvPr id="56" name="Group 55"/>
            <p:cNvGrpSpPr/>
            <p:nvPr/>
          </p:nvGrpSpPr>
          <p:grpSpPr>
            <a:xfrm>
              <a:off x="7507323" y="3573016"/>
              <a:ext cx="331591" cy="2652729"/>
              <a:chOff x="3461984" y="692696"/>
              <a:chExt cx="691631" cy="5533049"/>
            </a:xfrm>
            <a:solidFill>
              <a:srgbClr val="FF9FC6"/>
            </a:solidFill>
          </p:grpSpPr>
          <p:sp>
            <p:nvSpPr>
              <p:cNvPr id="57" name="Rectangle 56"/>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8" name="Rectangle 57"/>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9" name="Rectangle 58"/>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0" name="Rectangle 59"/>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1" name="Rectangle 60"/>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2" name="Rectangle 61"/>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3" name="Rectangle 62"/>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4" name="Rectangle 63"/>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3" name="Group 2"/>
            <p:cNvGrpSpPr/>
            <p:nvPr/>
          </p:nvGrpSpPr>
          <p:grpSpPr>
            <a:xfrm>
              <a:off x="7507323" y="1251878"/>
              <a:ext cx="331591" cy="2321138"/>
              <a:chOff x="7507323" y="1251878"/>
              <a:chExt cx="331591" cy="2321138"/>
            </a:xfrm>
          </p:grpSpPr>
          <p:sp>
            <p:nvSpPr>
              <p:cNvPr id="66" name="Rectangle 65"/>
              <p:cNvSpPr/>
              <p:nvPr/>
            </p:nvSpPr>
            <p:spPr>
              <a:xfrm>
                <a:off x="7507323" y="3241425"/>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7" name="Rectangle 66"/>
              <p:cNvSpPr/>
              <p:nvPr/>
            </p:nvSpPr>
            <p:spPr>
              <a:xfrm>
                <a:off x="7507323" y="2909834"/>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8" name="Rectangle 67"/>
              <p:cNvSpPr/>
              <p:nvPr/>
            </p:nvSpPr>
            <p:spPr>
              <a:xfrm>
                <a:off x="7507323" y="2578243"/>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9" name="Rectangle 68"/>
              <p:cNvSpPr/>
              <p:nvPr/>
            </p:nvSpPr>
            <p:spPr>
              <a:xfrm>
                <a:off x="7507323" y="2246652"/>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0" name="Rectangle 69"/>
              <p:cNvSpPr/>
              <p:nvPr/>
            </p:nvSpPr>
            <p:spPr>
              <a:xfrm>
                <a:off x="7507323" y="1915060"/>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1" name="Rectangle 70"/>
              <p:cNvSpPr/>
              <p:nvPr/>
            </p:nvSpPr>
            <p:spPr>
              <a:xfrm>
                <a:off x="7507323" y="1583469"/>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2" name="Rectangle 71"/>
              <p:cNvSpPr/>
              <p:nvPr/>
            </p:nvSpPr>
            <p:spPr>
              <a:xfrm>
                <a:off x="7507323" y="1251878"/>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grpSp>
        <p:nvGrpSpPr>
          <p:cNvPr id="99" name="Group 98"/>
          <p:cNvGrpSpPr/>
          <p:nvPr/>
        </p:nvGrpSpPr>
        <p:grpSpPr>
          <a:xfrm>
            <a:off x="7193128" y="1583469"/>
            <a:ext cx="331591" cy="4642276"/>
            <a:chOff x="7024670" y="1583469"/>
            <a:chExt cx="331591" cy="4642276"/>
          </a:xfrm>
        </p:grpSpPr>
        <p:grpSp>
          <p:nvGrpSpPr>
            <p:cNvPr id="82" name="Group 81"/>
            <p:cNvGrpSpPr/>
            <p:nvPr/>
          </p:nvGrpSpPr>
          <p:grpSpPr>
            <a:xfrm>
              <a:off x="7024670" y="3573016"/>
              <a:ext cx="331591" cy="2652729"/>
              <a:chOff x="3461984" y="692696"/>
              <a:chExt cx="691631" cy="5533049"/>
            </a:xfrm>
            <a:solidFill>
              <a:srgbClr val="FF9FC6"/>
            </a:solidFill>
          </p:grpSpPr>
          <p:sp>
            <p:nvSpPr>
              <p:cNvPr id="83" name="Rectangle 82"/>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4" name="Rectangle 83"/>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5" name="Rectangle 84"/>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6" name="Rectangle 85"/>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7" name="Rectangle 86"/>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8" name="Rectangle 87"/>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9" name="Rectangle 88"/>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0" name="Rectangle 89"/>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31" name="Group 30"/>
            <p:cNvGrpSpPr/>
            <p:nvPr/>
          </p:nvGrpSpPr>
          <p:grpSpPr>
            <a:xfrm>
              <a:off x="7024670" y="1583469"/>
              <a:ext cx="331591" cy="1989547"/>
              <a:chOff x="7024670" y="1583469"/>
              <a:chExt cx="331591" cy="1989547"/>
            </a:xfrm>
          </p:grpSpPr>
          <p:sp>
            <p:nvSpPr>
              <p:cNvPr id="92" name="Rectangle 91"/>
              <p:cNvSpPr/>
              <p:nvPr/>
            </p:nvSpPr>
            <p:spPr>
              <a:xfrm>
                <a:off x="7024670" y="3241425"/>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3" name="Rectangle 92"/>
              <p:cNvSpPr/>
              <p:nvPr/>
            </p:nvSpPr>
            <p:spPr>
              <a:xfrm>
                <a:off x="7024670" y="2909834"/>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4" name="Rectangle 93"/>
              <p:cNvSpPr/>
              <p:nvPr/>
            </p:nvSpPr>
            <p:spPr>
              <a:xfrm>
                <a:off x="7024670" y="2578243"/>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5" name="Rectangle 94"/>
              <p:cNvSpPr/>
              <p:nvPr/>
            </p:nvSpPr>
            <p:spPr>
              <a:xfrm>
                <a:off x="7024670" y="2246652"/>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6" name="Rectangle 95"/>
              <p:cNvSpPr/>
              <p:nvPr/>
            </p:nvSpPr>
            <p:spPr>
              <a:xfrm>
                <a:off x="7024670" y="1915060"/>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7" name="Rectangle 96"/>
              <p:cNvSpPr/>
              <p:nvPr/>
            </p:nvSpPr>
            <p:spPr>
              <a:xfrm>
                <a:off x="7024670" y="1583469"/>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102" name="Subtitle 2"/>
          <p:cNvSpPr txBox="1">
            <a:spLocks/>
          </p:cNvSpPr>
          <p:nvPr/>
        </p:nvSpPr>
        <p:spPr>
          <a:xfrm>
            <a:off x="7142692" y="1000149"/>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5" name="Subtitle 2"/>
          <p:cNvSpPr txBox="1">
            <a:spLocks/>
          </p:cNvSpPr>
          <p:nvPr/>
        </p:nvSpPr>
        <p:spPr>
          <a:xfrm>
            <a:off x="7625345" y="698389"/>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6" name="Subtitle 2"/>
          <p:cNvSpPr txBox="1">
            <a:spLocks/>
          </p:cNvSpPr>
          <p:nvPr/>
        </p:nvSpPr>
        <p:spPr>
          <a:xfrm>
            <a:off x="8147785" y="366798"/>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7" name="Arc 106"/>
          <p:cNvSpPr/>
          <p:nvPr/>
        </p:nvSpPr>
        <p:spPr>
          <a:xfrm rot="15144324">
            <a:off x="5742587" y="2441109"/>
            <a:ext cx="3356279" cy="1585007"/>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Subtitle 2"/>
          <p:cNvSpPr txBox="1">
            <a:spLocks/>
          </p:cNvSpPr>
          <p:nvPr/>
        </p:nvSpPr>
        <p:spPr>
          <a:xfrm>
            <a:off x="5219623" y="1582578"/>
            <a:ext cx="1675716" cy="20047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sz="4000" dirty="0">
                <a:solidFill>
                  <a:schemeClr val="bg1"/>
                </a:solidFill>
              </a:rPr>
              <a:t>+8?</a:t>
            </a:r>
          </a:p>
          <a:p>
            <a:pPr>
              <a:spcBef>
                <a:spcPts val="0"/>
              </a:spcBef>
            </a:pPr>
            <a:r>
              <a:rPr lang="en-GB" sz="4000" dirty="0">
                <a:solidFill>
                  <a:schemeClr val="bg1"/>
                </a:solidFill>
              </a:rPr>
              <a:t>+7?</a:t>
            </a:r>
          </a:p>
          <a:p>
            <a:pPr>
              <a:spcBef>
                <a:spcPts val="0"/>
              </a:spcBef>
            </a:pPr>
            <a:r>
              <a:rPr lang="en-GB" sz="4000" dirty="0">
                <a:solidFill>
                  <a:schemeClr val="bg1"/>
                </a:solidFill>
              </a:rPr>
              <a:t>+6?</a:t>
            </a:r>
            <a:endParaRPr lang="en-GB" sz="4800" dirty="0">
              <a:solidFill>
                <a:schemeClr val="bg1"/>
              </a:solidFill>
            </a:endParaRPr>
          </a:p>
        </p:txBody>
      </p:sp>
      <p:sp>
        <p:nvSpPr>
          <p:cNvPr id="109" name="Rectangle 108"/>
          <p:cNvSpPr/>
          <p:nvPr/>
        </p:nvSpPr>
        <p:spPr>
          <a:xfrm>
            <a:off x="5551630" y="2909834"/>
            <a:ext cx="892578"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5551630" y="2318902"/>
            <a:ext cx="892578"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5690740" y="1725852"/>
            <a:ext cx="730317"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611560" y="1379592"/>
            <a:ext cx="4906207" cy="5354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98545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down)">
                                      <p:cBhvr>
                                        <p:cTn id="21" dur="500"/>
                                        <p:tgtEl>
                                          <p:spTgt spid="10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par>
                                <p:cTn id="26" presetID="10" presetClass="exit" presetSubtype="0" fill="hold" grpId="0" nodeType="withEffect">
                                  <p:stCondLst>
                                    <p:cond delay="0"/>
                                  </p:stCondLst>
                                  <p:childTnLst>
                                    <p:animEffect transition="out" filter="fade">
                                      <p:cBhvr>
                                        <p:cTn id="27" dur="500"/>
                                        <p:tgtEl>
                                          <p:spTgt spid="110"/>
                                        </p:tgtEl>
                                      </p:cBhvr>
                                    </p:animEffect>
                                    <p:set>
                                      <p:cBhvr>
                                        <p:cTn id="28" dur="1" fill="hold">
                                          <p:stCondLst>
                                            <p:cond delay="499"/>
                                          </p:stCondLst>
                                        </p:cTn>
                                        <p:tgtEl>
                                          <p:spTgt spid="1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down)">
                                      <p:cBhvr>
                                        <p:cTn id="33" dur="500"/>
                                        <p:tgtEl>
                                          <p:spTgt spid="10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0" presetClass="exit" presetSubtype="0" fill="hold" grpId="0" nodeType="withEffect">
                                  <p:stCondLst>
                                    <p:cond delay="0"/>
                                  </p:stCondLst>
                                  <p:childTnLst>
                                    <p:animEffect transition="out" filter="fade">
                                      <p:cBhvr>
                                        <p:cTn id="38" dur="500"/>
                                        <p:tgtEl>
                                          <p:spTgt spid="111"/>
                                        </p:tgtEl>
                                      </p:cBhvr>
                                    </p:animEffect>
                                    <p:set>
                                      <p:cBhvr>
                                        <p:cTn id="39"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5" grpId="0"/>
      <p:bldP spid="106" grpId="0"/>
      <p:bldP spid="107" grpId="0" animBg="1"/>
      <p:bldP spid="109" grpId="0" animBg="1"/>
      <p:bldP spid="110" grpId="0" animBg="1"/>
      <p:bldP spid="1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1259632" y="2420888"/>
            <a:ext cx="662473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000" dirty="0">
                <a:solidFill>
                  <a:schemeClr val="bg1"/>
                </a:solidFill>
              </a:rPr>
              <a:t>Introducing…</a:t>
            </a:r>
          </a:p>
        </p:txBody>
      </p:sp>
    </p:spTree>
    <p:extLst>
      <p:ext uri="{BB962C8B-B14F-4D97-AF65-F5344CB8AC3E}">
        <p14:creationId xmlns:p14="http://schemas.microsoft.com/office/powerpoint/2010/main" val="275363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4584" y="-1726132"/>
            <a:ext cx="10621960" cy="1062196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80591" y="100282"/>
            <a:ext cx="3491610" cy="4337594"/>
          </a:xfrm>
          <a:prstGeom prst="rect">
            <a:avLst/>
          </a:prstGeom>
        </p:spPr>
      </p:pic>
      <p:sp>
        <p:nvSpPr>
          <p:cNvPr id="13" name="Rectangle 12"/>
          <p:cNvSpPr/>
          <p:nvPr/>
        </p:nvSpPr>
        <p:spPr>
          <a:xfrm>
            <a:off x="266274" y="3984473"/>
            <a:ext cx="8611461" cy="2215991"/>
          </a:xfrm>
          <a:prstGeom prst="rect">
            <a:avLst/>
          </a:prstGeom>
          <a:noFill/>
        </p:spPr>
        <p:txBody>
          <a:bodyPr wrap="none" lIns="91440" tIns="45720" rIns="91440" bIns="45720">
            <a:spAutoFit/>
          </a:bodyPr>
          <a:lstStyle/>
          <a:p>
            <a:pPr algn="ctr"/>
            <a:r>
              <a:rPr lang="en-US" sz="13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Baz </a:t>
            </a:r>
            <a:r>
              <a:rPr lang="en-US" sz="13800" b="1" cap="none" spc="0" dirty="0" err="1">
                <a:ln w="9525">
                  <a:solidFill>
                    <a:schemeClr val="bg1"/>
                  </a:solidFill>
                  <a:prstDash val="solid"/>
                </a:ln>
                <a:solidFill>
                  <a:srgbClr val="7030A0"/>
                </a:solidFill>
                <a:effectLst>
                  <a:outerShdw blurRad="12700" dist="38100" dir="2700000" algn="tl" rotWithShape="0">
                    <a:schemeClr val="bg1">
                      <a:lumMod val="50000"/>
                    </a:schemeClr>
                  </a:outerShdw>
                </a:effectLst>
              </a:rPr>
              <a:t>Wynter</a:t>
            </a:r>
            <a:endParaRPr lang="en-US" sz="13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191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TotalTime>
  <Words>993</Words>
  <Application>Microsoft Office PowerPoint</Application>
  <PresentationFormat>On-screen Show (4:3)</PresentationFormat>
  <Paragraphs>239</Paragraphs>
  <Slides>29</Slides>
  <Notes>12</Notes>
  <HiddenSlides>9</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Office Theme</vt:lpstr>
      <vt:lpstr>2_Office Theme</vt:lpstr>
      <vt:lpstr>3_Office Theme</vt:lpstr>
      <vt:lpstr>4_Office Theme</vt:lpstr>
      <vt:lpstr>PowerPoint Presentation</vt:lpstr>
      <vt:lpstr>PowerPoint Presentation</vt:lpstr>
      <vt:lpstr>PowerPoint Presentation</vt:lpstr>
      <vt:lpstr>PowerPoint Presentation</vt:lpstr>
      <vt:lpstr>The times tables are the basics of maths. If you know the basics, you’ll find the rest much much easier.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version</vt:lpstr>
      <vt:lpstr>PowerPoint Presentation</vt:lpstr>
      <vt:lpstr>PowerPoint Presentation</vt:lpstr>
      <vt:lpstr>Website</vt:lpstr>
      <vt:lpstr>PowerPoint Presentation</vt:lpstr>
      <vt:lpstr>PowerPoint Presentation</vt:lpstr>
      <vt:lpstr>PowerPoint Presentation</vt:lpstr>
      <vt:lpstr>PowerPoint Presentation</vt:lpstr>
      <vt:lpstr>App</vt:lpstr>
      <vt:lpstr>Baseline Quiz</vt:lpstr>
      <vt:lpstr>Knowing your times tables off by heart is like being able to play a guitar behind your head – it makes you a rock star... a  Times Table Rock Star!</vt:lpstr>
      <vt:lpstr>PowerPoint Presentation</vt:lpstr>
      <vt:lpstr>PowerPoint Presentation</vt:lpstr>
      <vt:lpstr>PowerPoint Presentation</vt:lpstr>
      <vt:lpstr>How much can you improve?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Reddy</dc:creator>
  <cp:lastModifiedBy>Bruno Reddy</cp:lastModifiedBy>
  <cp:revision>127</cp:revision>
  <cp:lastPrinted>2015-10-02T17:19:27Z</cp:lastPrinted>
  <dcterms:created xsi:type="dcterms:W3CDTF">2014-01-24T19:42:24Z</dcterms:created>
  <dcterms:modified xsi:type="dcterms:W3CDTF">2017-01-11T15:20:47Z</dcterms:modified>
</cp:coreProperties>
</file>